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</p:sldMasterIdLst>
  <p:notesMasterIdLst>
    <p:notesMasterId r:id="rId33"/>
  </p:notesMasterIdLst>
  <p:sldIdLst>
    <p:sldId id="256" r:id="rId2"/>
    <p:sldId id="430" r:id="rId3"/>
    <p:sldId id="428" r:id="rId4"/>
    <p:sldId id="429" r:id="rId5"/>
    <p:sldId id="396" r:id="rId6"/>
    <p:sldId id="398" r:id="rId7"/>
    <p:sldId id="307" r:id="rId8"/>
    <p:sldId id="383" r:id="rId9"/>
    <p:sldId id="384" r:id="rId10"/>
    <p:sldId id="426" r:id="rId11"/>
    <p:sldId id="444" r:id="rId12"/>
    <p:sldId id="445" r:id="rId13"/>
    <p:sldId id="387" r:id="rId14"/>
    <p:sldId id="421" r:id="rId15"/>
    <p:sldId id="448" r:id="rId16"/>
    <p:sldId id="449" r:id="rId17"/>
    <p:sldId id="266" r:id="rId18"/>
    <p:sldId id="267" r:id="rId19"/>
    <p:sldId id="303" r:id="rId20"/>
    <p:sldId id="305" r:id="rId21"/>
    <p:sldId id="260" r:id="rId22"/>
    <p:sldId id="447" r:id="rId23"/>
    <p:sldId id="302" r:id="rId24"/>
    <p:sldId id="306" r:id="rId25"/>
    <p:sldId id="417" r:id="rId26"/>
    <p:sldId id="368" r:id="rId27"/>
    <p:sldId id="397" r:id="rId28"/>
    <p:sldId id="446" r:id="rId29"/>
    <p:sldId id="331" r:id="rId30"/>
    <p:sldId id="442" r:id="rId31"/>
    <p:sldId id="441" r:id="rId3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BA50EB4-A45B-43CB-A5FE-B67AEF114E11}">
          <p14:sldIdLst>
            <p14:sldId id="256"/>
            <p14:sldId id="430"/>
            <p14:sldId id="428"/>
            <p14:sldId id="429"/>
            <p14:sldId id="396"/>
            <p14:sldId id="398"/>
            <p14:sldId id="307"/>
            <p14:sldId id="383"/>
            <p14:sldId id="384"/>
            <p14:sldId id="426"/>
            <p14:sldId id="444"/>
            <p14:sldId id="445"/>
            <p14:sldId id="387"/>
            <p14:sldId id="421"/>
            <p14:sldId id="448"/>
            <p14:sldId id="449"/>
            <p14:sldId id="266"/>
            <p14:sldId id="267"/>
            <p14:sldId id="303"/>
            <p14:sldId id="305"/>
            <p14:sldId id="260"/>
            <p14:sldId id="447"/>
            <p14:sldId id="302"/>
            <p14:sldId id="306"/>
            <p14:sldId id="417"/>
          </p14:sldIdLst>
        </p14:section>
        <p14:section name="Sekcja bez tytułu" id="{6754C70D-B697-4262-9EB0-3DFE90F81FB4}">
          <p14:sldIdLst>
            <p14:sldId id="368"/>
            <p14:sldId id="397"/>
            <p14:sldId id="446"/>
            <p14:sldId id="331"/>
            <p14:sldId id="442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33CC33"/>
    <a:srgbClr val="E8B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6380" autoAdjust="0"/>
  </p:normalViewPr>
  <p:slideViewPr>
    <p:cSldViewPr>
      <p:cViewPr>
        <p:scale>
          <a:sx n="81" d="100"/>
          <a:sy n="81" d="100"/>
        </p:scale>
        <p:origin x="-2166" y="-3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22" y="65741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5650"/>
    </p:cViewPr>
  </p:sorterViewPr>
  <p:notesViewPr>
    <p:cSldViewPr>
      <p:cViewPr varScale="1">
        <p:scale>
          <a:sx n="68" d="100"/>
          <a:sy n="68" d="100"/>
        </p:scale>
        <p:origin x="-218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Wartości Y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bubble3D val="1"/>
            <c:spPr>
              <a:solidFill>
                <a:srgbClr val="FFC000"/>
              </a:solidFill>
              <a:effectLst>
                <a:softEdge rad="12700"/>
              </a:effectLst>
            </c:spPr>
          </c:dPt>
          <c:dPt>
            <c:idx val="2"/>
            <c:bubble3D val="1"/>
            <c:spPr>
              <a:solidFill>
                <a:srgbClr val="92D050"/>
              </a:solidFill>
              <a:effectLst>
                <a:softEdge rad="12700"/>
              </a:effectLst>
            </c:spPr>
          </c:dPt>
          <c:dPt>
            <c:idx val="3"/>
            <c:bubble3D val="1"/>
            <c:explosion val="23"/>
            <c:spPr>
              <a:solidFill>
                <a:srgbClr val="FF0000"/>
              </a:solidFill>
              <a:effectLst>
                <a:softEdge rad="12700"/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z="1500" b="1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</a:rPr>
                      <a:t>Początkujący 9,4%</a:t>
                    </a:r>
                    <a:endParaRPr lang="pl-PL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</c:dLbl>
            <c:dLbl>
              <c:idx val="1"/>
              <c:layout>
                <c:manualLayout>
                  <c:x val="3.6637309857409144E-2"/>
                  <c:y val="2.3385825611714272E-2"/>
                </c:manualLayout>
              </c:layout>
              <c:tx>
                <c:rich>
                  <a:bodyPr/>
                  <a:lstStyle/>
                  <a:p>
                    <a:r>
                      <a:rPr lang="pl-PL" sz="1500" b="1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</a:rPr>
                      <a:t>Mianowani 23,5%</a:t>
                    </a:r>
                    <a:endParaRPr lang="pl-PL" sz="13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</c:dLbl>
            <c:dLbl>
              <c:idx val="2"/>
              <c:layout>
                <c:manualLayout>
                  <c:x val="-0.22757620546463128"/>
                  <c:y val="8.4854109499455321E-2"/>
                </c:manualLayout>
              </c:layout>
              <c:tx>
                <c:rich>
                  <a:bodyPr/>
                  <a:lstStyle/>
                  <a:p>
                    <a:pPr>
                      <a:defRPr sz="1500">
                        <a:solidFill>
                          <a:schemeClr val="tx1"/>
                        </a:solidFill>
                        <a:latin typeface="Candara" panose="020E0502030303020204" pitchFamily="34" charset="0"/>
                      </a:defRPr>
                    </a:pPr>
                    <a:r>
                      <a:rPr lang="pl-PL" sz="1500" b="1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</a:rPr>
                      <a:t>Dyplomowani 67,1%</a:t>
                    </a:r>
                    <a:endParaRPr lang="pl-PL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0"/>
            </c:dLbl>
            <c:dLbl>
              <c:idx val="3"/>
              <c:layout>
                <c:manualLayout>
                  <c:x val="0.2133330416847645"/>
                  <c:y val="-0.16449269442655121"/>
                </c:manualLayout>
              </c:layout>
              <c:tx>
                <c:rich>
                  <a:bodyPr/>
                  <a:lstStyle/>
                  <a:p>
                    <a:r>
                      <a:rPr lang="pl-PL" sz="1500" b="1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</a:rPr>
                      <a:t>dyplomowani 72%</a:t>
                    </a:r>
                    <a:endParaRPr lang="pl-PL" sz="14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</c:dLbl>
            <c:txPr>
              <a:bodyPr/>
              <a:lstStyle/>
              <a:p>
                <a:pPr>
                  <a:defRPr sz="1500">
                    <a:latin typeface="Candara" panose="020E0502030303020204" pitchFamily="34" charset="0"/>
                  </a:defRPr>
                </a:pPr>
                <a:endParaRPr lang="pl-PL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howLeaderLines val="1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14</c:v>
                </c:pt>
                <c:pt idx="1">
                  <c:v>35</c:v>
                </c:pt>
                <c:pt idx="2">
                  <c:v>100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14</c:v>
                </c:pt>
                <c:pt idx="1">
                  <c:v>35</c:v>
                </c:pt>
                <c:pt idx="2">
                  <c:v>100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c:spPr>
          <c:invertIfNegative val="0"/>
          <c:cat>
            <c:numRef>
              <c:f>Arkusz1!$A$2:$A$16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124</c:v>
                </c:pt>
                <c:pt idx="1">
                  <c:v>144</c:v>
                </c:pt>
                <c:pt idx="2">
                  <c:v>132</c:v>
                </c:pt>
                <c:pt idx="3">
                  <c:v>111</c:v>
                </c:pt>
                <c:pt idx="4">
                  <c:v>140</c:v>
                </c:pt>
                <c:pt idx="5">
                  <c:v>138</c:v>
                </c:pt>
                <c:pt idx="6">
                  <c:v>122</c:v>
                </c:pt>
                <c:pt idx="7">
                  <c:v>124</c:v>
                </c:pt>
                <c:pt idx="8">
                  <c:v>136</c:v>
                </c:pt>
                <c:pt idx="9">
                  <c:v>133</c:v>
                </c:pt>
                <c:pt idx="10">
                  <c:v>114</c:v>
                </c:pt>
                <c:pt idx="11">
                  <c:v>101</c:v>
                </c:pt>
                <c:pt idx="12">
                  <c:v>86</c:v>
                </c:pt>
                <c:pt idx="13">
                  <c:v>63</c:v>
                </c:pt>
                <c:pt idx="14">
                  <c:v>47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numRef>
              <c:f>Arkusz1!$A$2:$A$16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Arkusz1!$C$2:$C$16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cat>
            <c:numRef>
              <c:f>Arkusz1!$A$2:$A$16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Arkusz1!$D$2:$D$16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440512"/>
        <c:axId val="269442048"/>
      </c:barChart>
      <c:catAx>
        <c:axId val="26944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9442048"/>
        <c:crosses val="autoZero"/>
        <c:auto val="1"/>
        <c:lblAlgn val="ctr"/>
        <c:lblOffset val="100"/>
        <c:noMultiLvlLbl val="0"/>
      </c:catAx>
      <c:valAx>
        <c:axId val="26944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4405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3C5EB2FA-C463-4B05-B412-375282B11E3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109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1E2497-3213-472D-9CB0-A31B9EC1ABB0}" type="slidenum">
              <a:rPr lang="pl-PL"/>
              <a:pPr/>
              <a:t>1</a:t>
            </a:fld>
            <a:endParaRPr lang="pl-PL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CD56A-D15A-4AF6-8511-7CDF3C7AB5B0}" type="slidenum">
              <a:rPr lang="pl-PL"/>
              <a:pPr/>
              <a:t>24</a:t>
            </a:fld>
            <a:endParaRPr lang="pl-PL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548DFB-5B08-42EF-831B-330D604150E6}" type="slidenum">
              <a:rPr lang="pl-PL"/>
              <a:pPr/>
              <a:t>27</a:t>
            </a:fld>
            <a:endParaRPr lang="pl-PL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C5EB2FA-C463-4B05-B412-375282B11E32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89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C5EB2FA-C463-4B05-B412-375282B11E32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4853B0-D071-4610-AB79-3BD281B0ECCC}" type="slidenum">
              <a:rPr lang="pl-PL"/>
              <a:pPr/>
              <a:t>7</a:t>
            </a:fld>
            <a:endParaRPr lang="pl-PL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19821C-BC40-4DBF-AFD3-F5D3A1E4A390}" type="slidenum">
              <a:rPr lang="pl-PL"/>
              <a:pPr/>
              <a:t>17</a:t>
            </a:fld>
            <a:endParaRPr lang="pl-PL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DE8F21-E1FA-45A6-AC48-7B21F8BA9759}" type="slidenum">
              <a:rPr lang="pl-PL"/>
              <a:pPr/>
              <a:t>18</a:t>
            </a:fld>
            <a:endParaRPr lang="pl-PL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27CF11-E225-4125-9C07-472A418DE3B1}" type="slidenum">
              <a:rPr lang="pl-PL"/>
              <a:pPr/>
              <a:t>19</a:t>
            </a:fld>
            <a:endParaRPr lang="pl-PL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548DFB-5B08-42EF-831B-330D604150E6}" type="slidenum">
              <a:rPr lang="pl-PL"/>
              <a:pPr/>
              <a:t>20</a:t>
            </a:fld>
            <a:endParaRPr lang="pl-PL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D01DA7-CEEA-4DC5-A954-F945A9A712FF}" type="slidenum">
              <a:rPr lang="pl-PL"/>
              <a:pPr/>
              <a:t>21</a:t>
            </a:fld>
            <a:endParaRPr lang="pl-PL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FD7668-DFD6-4497-8D00-EE3A02A30DC9}" type="slidenum">
              <a:rPr lang="pl-PL"/>
              <a:pPr/>
              <a:t>23</a:t>
            </a:fld>
            <a:endParaRPr lang="pl-PL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25305" y="-23711"/>
            <a:ext cx="3864240" cy="25495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8207" y="2985593"/>
            <a:ext cx="3652744" cy="187631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8207" y="4873423"/>
            <a:ext cx="3648828" cy="13896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2424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4136" y="1672023"/>
            <a:ext cx="2352146" cy="827817"/>
          </a:xfrm>
        </p:spPr>
        <p:txBody>
          <a:bodyPr anchor="b"/>
          <a:lstStyle>
            <a:lvl1pPr algn="l">
              <a:defRPr sz="2600"/>
            </a:lvl1pPr>
          </a:lstStyle>
          <a:p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6762" y="6305204"/>
            <a:ext cx="3121634" cy="40248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5306" y="6305204"/>
            <a:ext cx="709597" cy="40248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5546831-FE22-4AAB-A128-D3ADE736EA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2E32-4A4B-4A0D-A780-60EFFA00E0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1135546"/>
            <a:ext cx="1636506" cy="52694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186" y="1135546"/>
            <a:ext cx="5979257" cy="52694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76BA-A8B3-45A1-8128-9CE4B14B21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FCB7CA2-991F-4027-9D9E-D718ECDBF79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ytuł,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38275" y="1768475"/>
            <a:ext cx="3524250" cy="4987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half" idx="2"/>
          </p:nvPr>
        </p:nvSpPr>
        <p:spPr>
          <a:xfrm>
            <a:off x="5114925" y="1768475"/>
            <a:ext cx="3525838" cy="4987925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F7C824AD-4A3A-4F16-A521-019F0CE834A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5BF-A347-4D82-90B5-7DEBBDD4ED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568" y="3197628"/>
            <a:ext cx="7317348" cy="1501435"/>
          </a:xfrm>
        </p:spPr>
        <p:txBody>
          <a:bodyPr anchor="b"/>
          <a:lstStyle>
            <a:lvl1pPr algn="l">
              <a:defRPr sz="44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569" y="4703798"/>
            <a:ext cx="7317346" cy="1675974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3E6A-6323-4059-A4B7-68E64EA20F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D5B-DBB1-4BB2-8F01-DDCC858C63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9191" y="2550131"/>
            <a:ext cx="3770154" cy="385039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2550129"/>
            <a:ext cx="3770154" cy="385039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6754" y="2552971"/>
            <a:ext cx="3370293" cy="705219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425" y="3279050"/>
            <a:ext cx="3770154" cy="312594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5203" y="2552972"/>
            <a:ext cx="3368716" cy="705219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957" y="3279050"/>
            <a:ext cx="3770154" cy="312594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BA71-FE6B-487B-A783-337C997420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3C23-AFB7-4E70-A54C-9327485CD7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7A2-A5CC-4BCD-8ECD-A9CB3E964B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F80-0A30-46DE-AD9E-378DF76EE8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98330" y="663465"/>
            <a:ext cx="3927141" cy="62263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269" y="944163"/>
            <a:ext cx="3406995" cy="56777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6874" y="6310571"/>
            <a:ext cx="3851522" cy="40248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337" y="2929330"/>
            <a:ext cx="3643061" cy="1612855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764" y="4560270"/>
            <a:ext cx="3636680" cy="16732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98330" y="663465"/>
            <a:ext cx="3927141" cy="622636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3" y="2933154"/>
            <a:ext cx="3639106" cy="1612731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08173" y="764780"/>
            <a:ext cx="3703751" cy="6027581"/>
          </a:xfrm>
        </p:spPr>
        <p:txBody>
          <a:bodyPr/>
          <a:lstStyle>
            <a:lvl1pPr marL="0" indent="0">
              <a:buNone/>
              <a:defRPr sz="3500">
                <a:solidFill>
                  <a:schemeClr val="accent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601" y="4555964"/>
            <a:ext cx="3638653" cy="16750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6874" y="6310571"/>
            <a:ext cx="3851522" cy="40248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1172-7CCB-4E70-A201-C5967DE129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36021" y="0"/>
            <a:ext cx="10949706" cy="7559675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04031" y="367608"/>
            <a:ext cx="9072563" cy="68185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028453" y="-23712"/>
            <a:ext cx="4055970" cy="770787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375" y="1132809"/>
            <a:ext cx="7744292" cy="1259946"/>
          </a:xfrm>
          <a:prstGeom prst="rect">
            <a:avLst/>
          </a:prstGeom>
        </p:spPr>
        <p:txBody>
          <a:bodyPr vert="horz" lIns="100794" tIns="50397" rIns="100794" bIns="50397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378" y="2561397"/>
            <a:ext cx="7471521" cy="3867997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1704" y="24746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rgbClr val="FEFEFE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6874" y="6450923"/>
            <a:ext cx="3860879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5306" y="247460"/>
            <a:ext cx="1468609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rgbClr val="FEFEFE"/>
                </a:solidFill>
              </a:defRPr>
            </a:lvl1pPr>
          </a:lstStyle>
          <a:p>
            <a:fld id="{86FDEDE3-93DE-40E4-ACF9-8AF84A69FF0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02383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05560" indent="-302383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7943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39770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518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73186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894933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116681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338428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791840" y="755501"/>
            <a:ext cx="8351837" cy="5759450"/>
          </a:xfrm>
          <a:prstGeom prst="rect">
            <a:avLst/>
          </a:prstGeom>
          <a:noFill/>
          <a:ln/>
          <a:effectLst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 smtClean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8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</a:t>
            </a:r>
            <a:r>
              <a:rPr lang="pl-PL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oświatowych</a:t>
            </a: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w </a:t>
            </a:r>
            <a:r>
              <a:rPr lang="pl-PL" sz="18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roku </a:t>
            </a:r>
            <a:r>
              <a:rPr lang="pl-PL" sz="1800" b="1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szkolnym </a:t>
            </a:r>
            <a:r>
              <a:rPr lang="pl-PL" sz="1800" b="1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</a:t>
            </a:r>
            <a:endParaRPr lang="pl-PL" sz="1800" b="1" dirty="0" smtClean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20953" indent="0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endParaRPr lang="pl-PL" sz="18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4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Prabuty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29 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października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2025 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r.</a:t>
            </a:r>
          </a:p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2627709"/>
            <a:ext cx="16561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" y="1691605"/>
            <a:ext cx="10080624" cy="602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b="1" u="sng" dirty="0">
                <a:latin typeface="Candara" panose="020E0502030303020204" pitchFamily="34" charset="0"/>
              </a:rPr>
              <a:t> </a:t>
            </a:r>
            <a:r>
              <a:rPr lang="pl-PL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Wyniki egzaminu </a:t>
            </a:r>
            <a:r>
              <a:rPr lang="pl-PL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ósmoklasistów</a:t>
            </a:r>
            <a:endParaRPr lang="pl-PL" b="1" u="sng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Poszczególne części egzaminu odbyły się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13,14,15 maja 2025 r.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lvl="0" algn="just" defTabSz="91440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pl-PL" sz="1200" b="1" dirty="0">
              <a:solidFill>
                <a:prstClr val="white"/>
              </a:solidFill>
              <a:latin typeface="Candara" panose="020E0502030303020204" pitchFamily="34" charset="0"/>
              <a:ea typeface="Calibri"/>
              <a:cs typeface="Times New Roman"/>
            </a:endParaRPr>
          </a:p>
          <a:p>
            <a:pPr lvl="0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200" b="1" dirty="0" smtClean="0">
                <a:solidFill>
                  <a:srgbClr val="FF0000"/>
                </a:solidFill>
                <a:latin typeface="Candara" panose="020E0502030303020204" pitchFamily="34" charset="0"/>
                <a:ea typeface="Calibri" pitchFamily="34" charset="0"/>
                <a:cs typeface="Times New Roman" pitchFamily="18" charset="0"/>
              </a:rPr>
              <a:t>     Nazwy </a:t>
            </a:r>
            <a:r>
              <a:rPr lang="pl-PL" sz="1200" b="1" dirty="0">
                <a:solidFill>
                  <a:srgbClr val="FF0000"/>
                </a:solidFill>
                <a:latin typeface="Candara" panose="020E0502030303020204" pitchFamily="34" charset="0"/>
                <a:ea typeface="Calibri" pitchFamily="34" charset="0"/>
                <a:cs typeface="Times New Roman" pitchFamily="18" charset="0"/>
              </a:rPr>
              <a:t>staninów:   1 – najniższy,  2 – bardzo niski,  3 – niski, 4 – niżej średni,  5 – średni,  6 – wyżej średni, 7 – wysoki, 8 – bardzo wysoki, 9 - najwyższy</a:t>
            </a:r>
            <a:endParaRPr lang="pl-PL" sz="12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200" dirty="0">
              <a:latin typeface="Trebuchet MS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dirty="0">
              <a:latin typeface="Trebuchet MS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91840" y="539477"/>
            <a:ext cx="8568952" cy="11521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68278"/>
              </p:ext>
            </p:extLst>
          </p:nvPr>
        </p:nvGraphicFramePr>
        <p:xfrm>
          <a:off x="1079871" y="2695901"/>
          <a:ext cx="7920881" cy="3740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1"/>
                <a:gridCol w="1058895"/>
                <a:gridCol w="1101345"/>
                <a:gridCol w="958566"/>
                <a:gridCol w="1201674"/>
                <a:gridCol w="1085380"/>
                <a:gridCol w="1074860"/>
                <a:gridCol w="1080120"/>
              </a:tblGrid>
              <a:tr h="447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ndara" panose="020E0502030303020204" pitchFamily="34" charset="0"/>
                        </a:rPr>
                        <a:t>Lp.</a:t>
                      </a:r>
                      <a:endParaRPr lang="pl-PL" sz="12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ndara" panose="020E0502030303020204" pitchFamily="34" charset="0"/>
                        </a:rPr>
                        <a:t>Średnia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Język polski</a:t>
                      </a:r>
                      <a:endParaRPr lang="pl-PL" sz="12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matematyka</a:t>
                      </a:r>
                      <a:endParaRPr lang="pl-PL" sz="12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Język angielski</a:t>
                      </a:r>
                      <a:endParaRPr lang="pl-PL" sz="12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9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ndara" panose="020E0502030303020204" pitchFamily="34" charset="0"/>
                        </a:rPr>
                        <a:t>1.</a:t>
                      </a:r>
                      <a:endParaRPr lang="pl-PL" sz="11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</a:rPr>
                        <a:t>KRAJOWA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64%</a:t>
                      </a:r>
                      <a:endParaRPr lang="pl-PL" sz="13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50%</a:t>
                      </a:r>
                      <a:endParaRPr lang="pl-PL" sz="13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70%</a:t>
                      </a:r>
                      <a:endParaRPr lang="pl-PL" sz="13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2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ndara" panose="020E0502030303020204" pitchFamily="34" charset="0"/>
                        </a:rPr>
                        <a:t>2.</a:t>
                      </a:r>
                      <a:endParaRPr lang="pl-PL" sz="11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ndara" panose="020E0502030303020204" pitchFamily="34" charset="0"/>
                        </a:rPr>
                        <a:t>WOJ. </a:t>
                      </a: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</a:rPr>
                        <a:t>POMORSKIE</a:t>
                      </a:r>
                      <a:endParaRPr lang="pl-PL" sz="11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59%</a:t>
                      </a:r>
                      <a:endParaRPr lang="pl-PL" sz="13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51%</a:t>
                      </a:r>
                      <a:endParaRPr lang="pl-PL" sz="13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66%</a:t>
                      </a:r>
                      <a:endParaRPr lang="pl-PL" sz="13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9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3.</a:t>
                      </a:r>
                      <a:endParaRPr lang="pl-PL" sz="11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POWIAT KWIDZYŃSKI</a:t>
                      </a:r>
                      <a:endParaRPr lang="pl-PL" sz="11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64%</a:t>
                      </a:r>
                      <a:endParaRPr lang="pl-PL" sz="13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51%</a:t>
                      </a:r>
                      <a:endParaRPr lang="pl-PL" sz="13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69%</a:t>
                      </a:r>
                      <a:endParaRPr lang="pl-PL" sz="13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9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r>
                        <a:rPr lang="pl-PL" sz="1100" dirty="0" smtClean="0">
                          <a:effectLst/>
                          <a:latin typeface="Candara" panose="020E0502030303020204" pitchFamily="34" charset="0"/>
                        </a:rPr>
                        <a:t>.</a:t>
                      </a:r>
                      <a:endParaRPr lang="pl-PL" sz="11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</a:rPr>
                        <a:t>GMINA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62% / 54%</a:t>
                      </a:r>
                      <a:endParaRPr lang="pl-PL" sz="1300" b="1" dirty="0"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37% / 35%</a:t>
                      </a:r>
                      <a:endParaRPr lang="pl-PL" sz="1300" b="1" dirty="0"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69% / 60%</a:t>
                      </a:r>
                      <a:endParaRPr lang="pl-PL" sz="1300" b="1" dirty="0">
                        <a:solidFill>
                          <a:srgbClr val="0070C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9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r>
                        <a:rPr lang="pl-PL" sz="1100" dirty="0" smtClean="0">
                          <a:effectLst/>
                          <a:latin typeface="Candara" panose="020E0502030303020204" pitchFamily="34" charset="0"/>
                        </a:rPr>
                        <a:t>.</a:t>
                      </a:r>
                      <a:endParaRPr lang="pl-PL" sz="11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</a:rPr>
                        <a:t>SP Nr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</a:rPr>
                        <a:t>w Prabutach</a:t>
                      </a:r>
                      <a:endParaRPr lang="pl-PL" sz="11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62%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Stanin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37%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Stanin</a:t>
                      </a:r>
                      <a:r>
                        <a:rPr lang="pl-PL" sz="1400" b="0" baseline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69%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Stanin 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</a:tr>
              <a:tr h="390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r>
                        <a:rPr lang="pl-PL" sz="1100" dirty="0" smtClean="0">
                          <a:effectLst/>
                          <a:latin typeface="Candara" panose="020E0502030303020204" pitchFamily="34" charset="0"/>
                        </a:rPr>
                        <a:t>.</a:t>
                      </a:r>
                      <a:endParaRPr lang="pl-PL" sz="11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</a:rPr>
                        <a:t>SP Obrzynowo</a:t>
                      </a: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57%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Stanin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46%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Stanin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63%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Stanin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</a:tr>
              <a:tr h="409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7.</a:t>
                      </a:r>
                      <a:endParaRPr lang="pl-PL" sz="11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</a:rPr>
                        <a:t>SP Rodowo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60%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Stanin 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31%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Stanin 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70%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Stanin 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</a:tr>
              <a:tr h="409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8.</a:t>
                      </a:r>
                      <a:endParaRPr lang="pl-PL" sz="11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SP Trumiejki</a:t>
                      </a:r>
                      <a:endParaRPr lang="pl-PL" sz="11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54%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Stanin 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32%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Stanin 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52%</a:t>
                      </a:r>
                      <a:endParaRPr lang="pl-PL" sz="1800" b="1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Stanin 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54473" marR="54473" marT="0" marB="0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527605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7646" y="527538"/>
            <a:ext cx="8531138" cy="116406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o stanie realizacji zadań oświatowych 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2024/2025 </a:t>
            </a:r>
            <a:endParaRPr lang="pl-PL" b="1" kern="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461805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 descr="Ciąg czterech logotypów w kolejności od lewej: 1. Fundusze Europejskie dla Pomorza, 2. Rzeczpospolita Polska, 3. Dofinansowane przez Unię Europejską, 4. Urząd Marszałkowski Województwa Pomorskie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2302945"/>
            <a:ext cx="8424936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Prostokąt 5"/>
          <p:cNvSpPr/>
          <p:nvPr/>
        </p:nvSpPr>
        <p:spPr>
          <a:xfrm>
            <a:off x="863848" y="2627709"/>
            <a:ext cx="8424936" cy="206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Regionalne </a:t>
            </a:r>
            <a:r>
              <a:rPr lang="pl-PL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wsparcie rozwoju kompetencji kluczowych w pomorskich szkołach</a:t>
            </a:r>
            <a:r>
              <a:rPr lang="pl-PL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endParaRPr lang="pl-PL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Cel główny</a:t>
            </a:r>
            <a:r>
              <a:rPr lang="pl-PL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– podniesienie jakości edukacji w województwie pomorskim oraz zwiększenie wewnętrznej spójności edukacyjnej regionu poprzez kształtowanie i rozwój kompetencji kluczowych uczniów oraz podniesienie kompetencji nauczycieli.</a:t>
            </a: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63848" y="4355901"/>
            <a:ext cx="8208912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Całkowity </a:t>
            </a:r>
            <a:r>
              <a:rPr lang="pl-PL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koszt projektu:</a:t>
            </a:r>
            <a:r>
              <a:rPr lang="pl-PL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30 048 737,65 PLN</a:t>
            </a:r>
            <a:endParaRPr lang="pl-PL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Dofinansowanie UE:</a:t>
            </a:r>
            <a:r>
              <a:rPr lang="pl-PL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25 541 427,00 PLN</a:t>
            </a:r>
            <a:endParaRPr lang="pl-PL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Okres realizacji projektu:</a:t>
            </a:r>
            <a:r>
              <a:rPr lang="pl-PL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2023-09-01 – 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2026-06-30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19832" y="1691605"/>
            <a:ext cx="8784976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Realizowane w szkołach podstawowych projekty edukacyjne </a:t>
            </a:r>
          </a:p>
        </p:txBody>
      </p:sp>
    </p:spTree>
    <p:extLst>
      <p:ext uri="{BB962C8B-B14F-4D97-AF65-F5344CB8AC3E}">
        <p14:creationId xmlns:p14="http://schemas.microsoft.com/office/powerpoint/2010/main" val="8632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9831" y="467469"/>
            <a:ext cx="8568953" cy="10857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o stanie realizacji zadań oświatowych 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2024/2025 </a:t>
            </a:r>
            <a:endParaRPr lang="pl-PL" b="1" kern="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31800" y="2987749"/>
            <a:ext cx="9289032" cy="423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Wartość </a:t>
            </a:r>
            <a:r>
              <a:rPr lang="pl-PL" sz="20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Grantu dla Miasta i Gminy Prabuty: </a:t>
            </a:r>
            <a:r>
              <a:rPr lang="pl-PL" sz="2000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926.860,- zł  (100% finansowane ze środków zewnętrznych)</a:t>
            </a:r>
            <a:r>
              <a:rPr lang="pl-PL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W ramach projektu w roku szkolnym 2024/2025 </a:t>
            </a:r>
            <a:r>
              <a:rPr lang="pl-PL" sz="1600" dirty="0" smtClean="0"/>
              <a:t>zrealizowano następujące działania: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- uczniowie brali udział w zajęciach rozwoju kompetencji językowych, humanistycznych, matematyczno-przyrodniczych, korekcyjno-kompensacyjnych </a:t>
            </a:r>
            <a:r>
              <a:rPr lang="pl-PL" sz="1600" dirty="0" smtClean="0"/>
              <a:t>dla uczniów klas III szkół podstawowych </a:t>
            </a:r>
            <a:r>
              <a:rPr lang="pl-PL" sz="1600" dirty="0"/>
              <a:t>oraz doradztwa </a:t>
            </a:r>
            <a:r>
              <a:rPr lang="pl-PL" sz="1600" dirty="0" smtClean="0"/>
              <a:t>zawodowego,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/>
            </a:r>
            <a:br>
              <a:rPr lang="pl-PL" dirty="0"/>
            </a:br>
            <a:r>
              <a:rPr lang="pl-PL" sz="1600" dirty="0"/>
              <a:t>- uczniowie Szkoły Podstawowej w Obrzynowie </a:t>
            </a:r>
            <a:r>
              <a:rPr lang="pl-PL" sz="1600" dirty="0" smtClean="0"/>
              <a:t>uczestniczyli w wyjeździe do Teatru Muzycznego </a:t>
            </a:r>
            <a:r>
              <a:rPr lang="pl-PL" sz="1600" dirty="0"/>
              <a:t>w Łodzi oraz </a:t>
            </a:r>
            <a:r>
              <a:rPr lang="pl-PL" sz="1600" dirty="0" smtClean="0"/>
              <a:t>brali udział w szkolnych zajęciach artystyczno – teatralnych,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 smtClean="0"/>
              <a:t>  </a:t>
            </a:r>
            <a:r>
              <a:rPr lang="pl-PL" dirty="0"/>
              <a:t/>
            </a:r>
            <a:br>
              <a:rPr lang="pl-PL" dirty="0"/>
            </a:br>
            <a:r>
              <a:rPr lang="pl-PL" sz="1600" dirty="0"/>
              <a:t>- </a:t>
            </a:r>
            <a:r>
              <a:rPr lang="pl-PL" sz="1600" dirty="0" smtClean="0"/>
              <a:t>zakupiono dla uczniów Szkoły Podstawowej Nr 2  </a:t>
            </a:r>
            <a:r>
              <a:rPr lang="pl-PL" sz="1600" dirty="0"/>
              <a:t>wirtualne laboratorium </a:t>
            </a:r>
            <a:r>
              <a:rPr lang="pl-PL" sz="1600" dirty="0" smtClean="0"/>
              <a:t>Empiriusz</a:t>
            </a:r>
            <a:r>
              <a:rPr lang="pl-PL" dirty="0" smtClean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</p:txBody>
      </p:sp>
      <p:pic>
        <p:nvPicPr>
          <p:cNvPr id="5" name="Obraz 4" descr="Ciąg czterech logotypów w kolejności od lewej: 1. Fundusze Europejskie dla Pomorza, 2. Rzeczpospolita Polska, 3. Dofinansowane przez Unię Europejską, 4. Urząd Marszałkowski Województwa Pomorskie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2051645"/>
            <a:ext cx="8424936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502310"/>
            <a:ext cx="936104" cy="108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007864" y="1553253"/>
            <a:ext cx="828092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Realizowane w szkołach podstawowych projekty edukacyjne </a:t>
            </a:r>
          </a:p>
        </p:txBody>
      </p:sp>
    </p:spTree>
    <p:extLst>
      <p:ext uri="{BB962C8B-B14F-4D97-AF65-F5344CB8AC3E}">
        <p14:creationId xmlns:p14="http://schemas.microsoft.com/office/powerpoint/2010/main" val="22281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0378" y="1907629"/>
            <a:ext cx="7706358" cy="4521765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Realizowane w szkołach podstawowych projekty edukacyjne </a:t>
            </a:r>
          </a:p>
          <a:p>
            <a:pPr marL="0" indent="0" algn="ctr">
              <a:buNone/>
            </a:pP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 programy profilaktyczne</a:t>
            </a:r>
            <a:r>
              <a:rPr lang="pl-PL" sz="1400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Spójrz inaczej na agresję.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Program ,,Laboratorium Przyszłości”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Owoce i warzywa w szkole , szklanka mleka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,,Wolność oddechu, zapobiegaj astmie”.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,,Bezpieczna droga do szkoły”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,,Spotkanie z Leonem”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,,Akademia Bezpiecznego Puchatka”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,,Nie pal przy mnie, proszę”.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,,Znajdź właściwe rozwiązanie”.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,,Podaruj gazecie jej siódme życie”.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Program  ,,Żonkil”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Przedszkole promujące zdrowie.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Edukacja włączająca uczniów niepełnosprawnych.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47825" y="467469"/>
            <a:ext cx="8640960" cy="118824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o stanie realizacji zadań oświatowych 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2024/2025 </a:t>
            </a:r>
            <a:endParaRPr lang="pl-PL" b="1" kern="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76" y="482747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47824" y="395461"/>
            <a:ext cx="8784976" cy="11521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Informacja o stanie realizacji zadań oświatowych 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w roku szkolnym 2024/2025 </a:t>
            </a:r>
            <a:endParaRPr lang="pl-PL" b="1" kern="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7864" y="1907629"/>
            <a:ext cx="8064896" cy="45217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18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Realizowane w szkołach podstawowych projekty edukacyjne </a:t>
            </a:r>
          </a:p>
          <a:p>
            <a:pPr marL="0" indent="0" algn="ctr">
              <a:buNone/>
            </a:pPr>
            <a:r>
              <a:rPr lang="pl-PL" sz="18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 programy profilaktyczne</a:t>
            </a:r>
            <a:r>
              <a:rPr lang="pl-PL" sz="1800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  <a:endParaRPr lang="pl-PL" sz="1800" dirty="0" smtClean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Szkolny Wolontariat, Szkolny klub UNICEF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Program edukacyjny ,,KODER JUNIOR”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,,Technologie z klasą”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>
                <a:latin typeface="Candara" panose="020E0502030303020204" pitchFamily="34" charset="0"/>
              </a:rPr>
              <a:t>Narodowy Program Rozwoju </a:t>
            </a:r>
            <a:r>
              <a:rPr lang="pl-PL" sz="1800" dirty="0" smtClean="0">
                <a:latin typeface="Candara" panose="020E0502030303020204" pitchFamily="34" charset="0"/>
              </a:rPr>
              <a:t>Czytelnictwa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,,Lekcja Enter”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Uzależnienia wokół mnie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Tydzień edukacji globalnej pod hasłem ,,To nasz świat. Uczyńmy go lepszym”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,,1Planet4All – razem dla klimatu”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,,Światowy Dzień Wody”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,,Europa o klimacie”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,,Dzień Ziemi – przywrócić naszą Ziemię” – Szkolna Gra Interaktywna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Bezpieczni w sieci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Candara" panose="020E0502030303020204" pitchFamily="34" charset="0"/>
              </a:rPr>
              <a:t>Szkoła bliska pracy</a:t>
            </a:r>
            <a:endParaRPr lang="pl-PL" sz="18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342900" indent="-342900">
              <a:buAutoNum type="arabicPeriod" startAt="13"/>
            </a:pPr>
            <a:endParaRPr lang="pl-PL" sz="1800" dirty="0" smtClean="0"/>
          </a:p>
          <a:p>
            <a:pPr marL="342900" indent="-342900">
              <a:buAutoNum type="arabicPeriod" startAt="13"/>
            </a:pPr>
            <a:endParaRPr lang="pl-PL" sz="1400" dirty="0" smtClean="0"/>
          </a:p>
          <a:p>
            <a:pPr marL="342900" indent="-342900">
              <a:buAutoNum type="arabicPeriod" startAt="13"/>
            </a:pPr>
            <a:endParaRPr lang="pl-PL" sz="1400" dirty="0" smtClean="0"/>
          </a:p>
          <a:p>
            <a:pPr marL="342900" indent="-342900">
              <a:buAutoNum type="arabicPeriod" startAt="13"/>
            </a:pPr>
            <a:endParaRPr lang="pl-PL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47" y="395461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872" y="1841285"/>
            <a:ext cx="7994390" cy="4588109"/>
          </a:xfrm>
        </p:spPr>
        <p:txBody>
          <a:bodyPr>
            <a:normAutofit fontScale="92500" lnSpcReduction="10000"/>
          </a:bodyPr>
          <a:lstStyle/>
          <a:p>
            <a:pPr marL="75596" indent="0" algn="ctr">
              <a:buNone/>
            </a:pPr>
            <a:r>
              <a:rPr lang="pl-PL" sz="1800" b="1" u="sng" dirty="0" smtClean="0">
                <a:solidFill>
                  <a:srgbClr val="7030A0"/>
                </a:solidFill>
              </a:rPr>
              <a:t>Wybrane osiągnięcia edukacyjne i sportowe uczniów:</a:t>
            </a:r>
          </a:p>
          <a:p>
            <a:pPr marL="75596" indent="0" algn="ctr">
              <a:buNone/>
            </a:pPr>
            <a:endParaRPr lang="pl-PL" sz="1800" b="1" dirty="0" smtClean="0">
              <a:solidFill>
                <a:srgbClr val="7030A0"/>
              </a:solidFill>
            </a:endParaRPr>
          </a:p>
          <a:p>
            <a:pPr marL="304196" indent="-228600" algn="just">
              <a:buAutoNum type="arabicPeriod"/>
            </a:pPr>
            <a:r>
              <a:rPr lang="pl-PL" sz="1400" b="1" dirty="0" smtClean="0">
                <a:solidFill>
                  <a:srgbClr val="7030A0"/>
                </a:solidFill>
              </a:rPr>
              <a:t>Szkoła Podstawowa Nr 2 im. Obrońców Westerplatte w Prabutach</a:t>
            </a:r>
            <a:r>
              <a:rPr lang="pl-PL" sz="1400" dirty="0" smtClean="0">
                <a:solidFill>
                  <a:srgbClr val="7030A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Laureat Wojewódzkiego Konkursu Języka Polskiego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IV miejsce w województwie oraz I miejsce w powiecie we współzawodnictwie sportowym szkół – Igrzysk Młodzieży Szkolnej (klasy VII-VIII)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II miejsce w powiecie we współzawodnictwie sportowym szkół – Igrzyska Dzieci (klasy IV-VI)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Finał olimpiady z języka angielskiego i wiedzy o Wielkiej Brytanii – Cambridge Challenge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II miejsce w Turnieju Wiedzy Pożarniczej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II miejsce w zawodach z zakresu pierwszej pomocy dla szkół podstawowych ,,Safety Day”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1400" dirty="0"/>
          </a:p>
          <a:p>
            <a:pPr marL="304196" indent="-228600" algn="just">
              <a:buAutoNum type="arabicPeriod" startAt="2"/>
            </a:pPr>
            <a:r>
              <a:rPr lang="pl-PL" sz="1400" b="1" dirty="0" smtClean="0">
                <a:solidFill>
                  <a:srgbClr val="7030A0"/>
                </a:solidFill>
              </a:rPr>
              <a:t>Szkoła Podstawowa w Obrzynowie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I miejsce w Powiatowym </a:t>
            </a:r>
            <a:r>
              <a:rPr lang="pl-PL" sz="1400" dirty="0"/>
              <a:t>K</a:t>
            </a:r>
            <a:r>
              <a:rPr lang="pl-PL" sz="1400" dirty="0" smtClean="0"/>
              <a:t>onkursie Czytelniczym ,,Książka moim przyjaciele”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I </a:t>
            </a:r>
            <a:r>
              <a:rPr lang="pl-PL" sz="1400" dirty="0" err="1" smtClean="0"/>
              <a:t>i</a:t>
            </a:r>
            <a:r>
              <a:rPr lang="pl-PL" sz="1400" dirty="0" smtClean="0"/>
              <a:t> II miejsce w gminnych eliminacjach Ogólnopolskiego Turnieju Wiedzy Pożarniczej ,,Młodzież Zapobiega Pożarom”.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Nominacja i przejście do II etapu ogólnopolskiego konkursu eduSensus Education Awards.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Udział uczniów w II etapie XXIX edycji Międzywojewódzkiego Konkursu Wiedzy Przyrodniczo-Ekologicznej ,,Czy w naszych lasach grasują wampiry”.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/>
              <a:t>Czołowe miejsca w konkursach recytatorskich i matematycznych.</a:t>
            </a:r>
          </a:p>
          <a:p>
            <a:pPr marL="75596" indent="0" algn="just">
              <a:buNone/>
            </a:pPr>
            <a:r>
              <a:rPr lang="pl-PL" sz="1400" dirty="0"/>
              <a:t> </a:t>
            </a:r>
            <a:r>
              <a:rPr lang="pl-PL" sz="1400" dirty="0" smtClean="0"/>
              <a:t>     </a:t>
            </a:r>
            <a:endParaRPr lang="pl-PL" sz="1400" dirty="0"/>
          </a:p>
        </p:txBody>
      </p:sp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9832" y="539477"/>
            <a:ext cx="8640960" cy="12599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Informacja o stanie realizacji zadań oświatowych 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w roku szkolnym 2024/2025 </a:t>
            </a:r>
            <a:endParaRPr lang="pl-PL" b="1" kern="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611485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848" y="1979637"/>
            <a:ext cx="8424936" cy="4449757"/>
          </a:xfrm>
        </p:spPr>
        <p:txBody>
          <a:bodyPr>
            <a:normAutofit lnSpcReduction="10000"/>
          </a:bodyPr>
          <a:lstStyle/>
          <a:p>
            <a:pPr marL="75596" indent="0" algn="ctr">
              <a:buNone/>
            </a:pPr>
            <a:r>
              <a:rPr lang="pl-PL" sz="1800" b="1" u="sng" dirty="0">
                <a:solidFill>
                  <a:srgbClr val="7030A0"/>
                </a:solidFill>
              </a:rPr>
              <a:t>Wybrane osiągnięcia edukacyjne i sportowe uczniów</a:t>
            </a:r>
            <a:r>
              <a:rPr lang="pl-PL" sz="1800" b="1" u="sng" dirty="0" smtClean="0">
                <a:solidFill>
                  <a:srgbClr val="7030A0"/>
                </a:solidFill>
              </a:rPr>
              <a:t>:</a:t>
            </a:r>
            <a:endParaRPr lang="pl-PL" sz="1400" b="1" u="sng" dirty="0" smtClean="0">
              <a:solidFill>
                <a:srgbClr val="7030A0"/>
              </a:solidFill>
            </a:endParaRPr>
          </a:p>
          <a:p>
            <a:pPr marL="75596" indent="0" algn="just">
              <a:buNone/>
            </a:pPr>
            <a:r>
              <a:rPr lang="pl-PL" sz="1400" dirty="0" smtClean="0">
                <a:solidFill>
                  <a:srgbClr val="7030A0"/>
                </a:solidFill>
              </a:rPr>
              <a:t>3. </a:t>
            </a:r>
            <a:r>
              <a:rPr lang="pl-PL" sz="1400" b="1" dirty="0" smtClean="0">
                <a:solidFill>
                  <a:srgbClr val="7030A0"/>
                </a:solidFill>
              </a:rPr>
              <a:t>Szkoła Podstawowa im. Kresowian w Rodowie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II miejsce w IV Konkursie Poetyckim dla uczniów klas piątych pt. ,,Moje marzenie”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II miejsce i wyróżnienia w ogólnopolskim konkursie literackim organizowanym przez KRUS ,,Bezpiecznie na wsi mamy, niebezpiecznych sytuacji unikamy”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Czołowe miejsca w konkursach recytatorskich i literackich,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Udział 4 uczniów w XXX Edycji Międzywojewódzkiego </a:t>
            </a:r>
            <a:r>
              <a:rPr lang="pl-PL" sz="1400" dirty="0">
                <a:solidFill>
                  <a:srgbClr val="7030A0"/>
                </a:solidFill>
              </a:rPr>
              <a:t>K</a:t>
            </a:r>
            <a:r>
              <a:rPr lang="pl-PL" sz="1400" dirty="0" smtClean="0">
                <a:solidFill>
                  <a:srgbClr val="7030A0"/>
                </a:solidFill>
              </a:rPr>
              <a:t>onkursu Wiedzy Przyrodniczo – Ekologicznej ,,Zioła wokół nas”.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Czołowe miejsca w zawodach sportowych etapu gminnego w różnych dyscyplinach sportowych oraz awanse do etapu powiatowego.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Udział uczniów w II Powiatowym Konkursie Wiedzy o Krajach Anglo i Niemieckojęzycznych.</a:t>
            </a:r>
          </a:p>
          <a:p>
            <a:pPr marL="75596" indent="0" algn="just">
              <a:buNone/>
            </a:pPr>
            <a:r>
              <a:rPr lang="pl-PL" sz="1400" dirty="0" smtClean="0">
                <a:solidFill>
                  <a:srgbClr val="7030A0"/>
                </a:solidFill>
              </a:rPr>
              <a:t>4. </a:t>
            </a:r>
            <a:r>
              <a:rPr lang="pl-PL" sz="1400" b="1" dirty="0" smtClean="0">
                <a:solidFill>
                  <a:srgbClr val="7030A0"/>
                </a:solidFill>
              </a:rPr>
              <a:t>Szkoła Podstawowa im. Adama Mickiewicza w Trumiejkach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I miejsce w Finale Powiatu Turnieju Unihokeja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Złoty, srebrny i 3 brązowe medale w Finale Powiatu Igrzysk Młodzieży Szkolnej w LA.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Udział w finale Wojewódzkiego Konkursu Wiedzy o Bajkach Ignacego Krasickiego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Udział w etapie wojewódzkim Pomorskiej Ligi Zadaniowej z chemii i biologii.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Laureat IV miejsca w etapie wojewódzkim konkursu ,,Młodzież zapobiega pożarom”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srgbClr val="7030A0"/>
                </a:solidFill>
              </a:rPr>
              <a:t>Reprezentowanie Gminy w etapie powiatowym Ogólnopolskiego Turnieju Bezpieczeństwa w Ruchu Drogowym.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1400" dirty="0">
              <a:solidFill>
                <a:schemeClr val="tx1"/>
              </a:solidFill>
            </a:endParaRPr>
          </a:p>
          <a:p>
            <a:pPr marL="75596" indent="0" algn="just">
              <a:buNone/>
            </a:pPr>
            <a:endParaRPr lang="pl-PL" sz="1800" b="1" u="sng" dirty="0">
              <a:solidFill>
                <a:srgbClr val="7030A0"/>
              </a:solidFill>
            </a:endParaRPr>
          </a:p>
          <a:p>
            <a:endParaRPr lang="pl-PL" dirty="0"/>
          </a:p>
        </p:txBody>
      </p:sp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9832" y="539477"/>
            <a:ext cx="8712968" cy="12599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/>
            <a:tailEnd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ctr" defTabSz="449263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Informacja o stanie realizacji zadań oświatowych </a:t>
            </a:r>
            <a:b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b="1" kern="0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w roku szkolnym 2024/2025 </a:t>
            </a:r>
            <a:endParaRPr lang="pl-PL" b="1" kern="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47" y="539477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825" y="467469"/>
            <a:ext cx="8784976" cy="11521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935857" y="2195662"/>
            <a:ext cx="8280919" cy="38164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431800" indent="-323850" algn="ctr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4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Zatrudnienie </a:t>
            </a:r>
            <a:r>
              <a:rPr lang="pl-PL" sz="24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szkołach:</a:t>
            </a:r>
          </a:p>
          <a:p>
            <a:pPr marL="431800" indent="-323850" algn="ctr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 algn="just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>
                <a:latin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1</a:t>
            </a:r>
            <a:r>
              <a:rPr lang="pl-PL" sz="2800" dirty="0">
                <a:latin typeface="Candara" panose="020E0502030303020204" pitchFamily="34" charset="0"/>
                <a:cs typeface="Calibri" panose="020F0502020204030204" pitchFamily="34" charset="0"/>
              </a:rPr>
              <a:t>. Nauczyciele: </a:t>
            </a:r>
            <a:r>
              <a:rPr lang="pl-PL" sz="2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137,19 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etatu w </a:t>
            </a:r>
            <a:r>
              <a:rPr lang="pl-PL" sz="2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149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 osobach, </a:t>
            </a:r>
          </a:p>
          <a:p>
            <a:pPr marL="431800" indent="-323850" algn="just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2</a:t>
            </a:r>
            <a:r>
              <a:rPr lang="pl-PL" sz="2800" dirty="0">
                <a:latin typeface="Candara" panose="020E0502030303020204" pitchFamily="34" charset="0"/>
                <a:cs typeface="Calibri" panose="020F0502020204030204" pitchFamily="34" charset="0"/>
              </a:rPr>
              <a:t>. Pracownicy 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administracji i obsługi</a:t>
            </a:r>
            <a:r>
              <a:rPr lang="pl-PL" sz="2800" dirty="0">
                <a:latin typeface="Candara" panose="020E0502030303020204" pitchFamily="34" charset="0"/>
                <a:cs typeface="Calibri" panose="020F0502020204030204" pitchFamily="34" charset="0"/>
              </a:rPr>
              <a:t>: 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35,25 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etatów</a:t>
            </a:r>
          </a:p>
          <a:p>
            <a:pPr marL="431800" indent="-323850" algn="just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w </a:t>
            </a:r>
            <a:r>
              <a:rPr lang="pl-PL" sz="2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37 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osobach</a:t>
            </a:r>
            <a:r>
              <a:rPr lang="pl-PL" sz="2800" dirty="0"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  <a:r>
              <a:rPr lang="pl-PL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pl-PL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467469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47823" y="395461"/>
            <a:ext cx="8784977" cy="11577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3808" y="1907629"/>
            <a:ext cx="4608513" cy="4823942"/>
          </a:xfrm>
          <a:noFill/>
          <a:ln>
            <a:noFill/>
          </a:ln>
        </p:spPr>
        <p:txBody>
          <a:bodyPr anchor="t"/>
          <a:lstStyle/>
          <a:p>
            <a:pPr marL="431800" indent="-323850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pl-PL" sz="2400" dirty="0"/>
          </a:p>
          <a:p>
            <a:pPr marL="431800" indent="-323850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18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Nauczyciele </a:t>
            </a: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według </a:t>
            </a:r>
            <a:r>
              <a:rPr lang="pl-PL" sz="18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stopnia awansu </a:t>
            </a:r>
          </a:p>
          <a:p>
            <a:pPr marL="431800" indent="-323850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zawodowego</a:t>
            </a:r>
          </a:p>
          <a:p>
            <a:pPr marL="431800" indent="-323850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pl-PL" sz="18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Ogółem 149 osób, w tym:</a:t>
            </a:r>
          </a:p>
          <a:p>
            <a:pPr marL="431800" indent="-323850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pl-PL" sz="22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1800" b="1" dirty="0" smtClean="0">
                <a:solidFill>
                  <a:srgbClr val="FFC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Nauczyciele początkujący  </a:t>
            </a:r>
            <a:r>
              <a:rPr lang="pl-PL" sz="1800" b="1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14 osób </a:t>
            </a:r>
          </a:p>
          <a:p>
            <a:pPr marL="431800" indent="-323850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Nauczyciele </a:t>
            </a:r>
            <a:r>
              <a:rPr lang="pl-PL" sz="18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mianowani  </a:t>
            </a:r>
            <a:r>
              <a:rPr lang="pl-PL" sz="1800" b="1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35 osób</a:t>
            </a:r>
            <a:endParaRPr lang="pl-PL" sz="1800" b="1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1800" b="1" dirty="0">
                <a:solidFill>
                  <a:srgbClr val="92D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Nauczyciele dyplomowani 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100 osób</a:t>
            </a:r>
            <a:endParaRPr lang="pl-PL" sz="1800" b="1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5629507"/>
              </p:ext>
            </p:extLst>
          </p:nvPr>
        </p:nvGraphicFramePr>
        <p:xfrm>
          <a:off x="3744168" y="2123653"/>
          <a:ext cx="6192688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27" y="395461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647824" y="395461"/>
            <a:ext cx="8784976" cy="11521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1620838"/>
            <a:ext cx="9070975" cy="5092700"/>
          </a:xfrm>
          <a:prstGeom prst="rect">
            <a:avLst/>
          </a:prstGeom>
          <a:noFill/>
          <a:ln/>
        </p:spPr>
        <p:txBody>
          <a:bodyPr lIns="0" tIns="0" rIns="0" bIns="0" anchor="t">
            <a:normAutofit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Średnie </a:t>
            </a:r>
            <a:r>
              <a:rPr lang="pl-PL" sz="20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wynagrodzenia nauczycieli </a:t>
            </a: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b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na </a:t>
            </a:r>
            <a:r>
              <a:rPr lang="pl-PL" sz="20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poszczególnych stopniach awansu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zawodowego w roku 2024</a:t>
            </a: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000" b="1" u="sng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0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000" b="1" u="sng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0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000" b="1" u="sng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0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0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12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68513"/>
              </p:ext>
            </p:extLst>
          </p:nvPr>
        </p:nvGraphicFramePr>
        <p:xfrm>
          <a:off x="791839" y="2483693"/>
          <a:ext cx="8568953" cy="3688041"/>
        </p:xfrm>
        <a:graphic>
          <a:graphicData uri="http://schemas.openxmlformats.org/drawingml/2006/table">
            <a:tbl>
              <a:tblPr/>
              <a:tblGrid>
                <a:gridCol w="416967"/>
                <a:gridCol w="1287822"/>
                <a:gridCol w="1247540"/>
                <a:gridCol w="1196133"/>
                <a:gridCol w="1224136"/>
                <a:gridCol w="1468163"/>
                <a:gridCol w="1728192"/>
              </a:tblGrid>
              <a:tr h="55715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lp.</a:t>
                      </a:r>
                    </a:p>
                  </a:txBody>
                  <a:tcPr marL="90000" marR="90000" marT="5826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Stopnie awansu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zawodowego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Średnie wynagrodzenie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Średnioroczna liczba etatów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Iloczynów średniej liczby etatów  nauczycieli               i ich średnich wynagrodzeń art. 30 ust. 3 KN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pl-PL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Wydatki poniesione       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na wynagrodzenia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nauczycieli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pl-PL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pl-PL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Kwota różnicy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2272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01.01.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do 31.12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01.01.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do 31.12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28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1.</a:t>
                      </a:r>
                    </a:p>
                  </a:txBody>
                  <a:tcPr marL="90000" marR="90000" marT="5826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początkujący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6.354,58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  11,20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854.055,55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   943.809,32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      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89.753,77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028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2.</a:t>
                      </a:r>
                    </a:p>
                  </a:txBody>
                  <a:tcPr marL="90000" marR="90000" marT="5826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mianowany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7.453,47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25,25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2.258.401,41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2.396.590,65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138.189,24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8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3.</a:t>
                      </a:r>
                    </a:p>
                  </a:txBody>
                  <a:tcPr marL="90000" marR="90000" marT="5826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dyplomowany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9.523,88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91,92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10.505.220,60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11.203.070,05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697.849,45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Lucida Sans Unicode" charset="0"/>
                          <a:cs typeface="Lucida Sans Unicode" charset="0"/>
                        </a:rPr>
                        <a:t> </a:t>
                      </a:r>
                    </a:p>
                  </a:txBody>
                  <a:tcPr marL="90000" marR="90000" marT="5914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01" y="395461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501619"/>
            <a:ext cx="8712967" cy="11179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47824" y="1632890"/>
            <a:ext cx="8784976" cy="49890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just">
              <a:buNone/>
            </a:pPr>
            <a:endParaRPr lang="pl-PL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11 </a:t>
            </a:r>
            <a:r>
              <a:rPr lang="pl-P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ust. 7 ustawy 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dnia 16 grudnia 2016 r. – Prawo oświatowe (t. j. Dz. U. z </a:t>
            </a:r>
            <a:r>
              <a:rPr lang="pl-P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pl-P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poz. 1043 z późn.zm.): </a:t>
            </a:r>
            <a:endParaRPr lang="pl-P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 wykonawczy jednostki samorządu terytorialnego, w terminie do dnia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października, przedstawia organowi stanowiącemu jednostki samorządu terytorialnego informację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o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stanie realizacji zadań oświatowych tej jednostki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poprzedni rok szkolny, w tym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o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wynikach:</a:t>
            </a:r>
          </a:p>
          <a:p>
            <a:pPr marL="342900" indent="-342900" algn="just">
              <a:buAutoNum type="arabicParenR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egzaminu ósmoklasisty, …, z uwzględnieniem działań podejmowanych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szkoły nakierowanych na kształcenie uczniów ze specjalnymi potrzebami edukacyjnymi,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w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szkołach tych typów, których prowadzenie należy do zadań własnych jednostek samorządu terytorialnego;</a:t>
            </a:r>
          </a:p>
          <a:p>
            <a:pPr marL="342900" indent="-342900" algn="just">
              <a:buAutoNum type="arabicParenR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nadzoru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pedagogicznego sprawowanego przez kuratora oświaty, … ,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szkołach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i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placówkach tych typów i rodzajów, których prowadzenie należy do zadań własnych jednostki samorządu terytorialnego.</a:t>
            </a:r>
          </a:p>
          <a:p>
            <a:pPr marL="120953" indent="0"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539477"/>
            <a:ext cx="1026156" cy="109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5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1" y="392935"/>
            <a:ext cx="8640961" cy="11546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19832" y="1474788"/>
            <a:ext cx="8640068" cy="5546725"/>
          </a:xfrm>
          <a:prstGeom prst="roundRect">
            <a:avLst/>
          </a:prstGeom>
          <a:noFill/>
          <a:ln/>
          <a:effectLst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pPr marL="0" lvl="0" indent="0" algn="just">
              <a:buNone/>
            </a:pP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</a:p>
          <a:p>
            <a:pPr marL="0" lvl="0" indent="0" algn="ctr">
              <a:buNone/>
            </a:pP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Postępowania </a:t>
            </a:r>
            <a:r>
              <a:rPr lang="pl-PL" sz="20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kwalifikacyjne w ramach awansu zawodowego nauczycieli</a:t>
            </a:r>
            <a:r>
              <a:rPr lang="pl-PL" sz="2000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</a:p>
          <a:p>
            <a:pPr marL="120953" indent="0" algn="just">
              <a:buNone/>
            </a:pPr>
            <a:endParaRPr lang="pl-PL" sz="18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75596" indent="0" algn="just">
              <a:buNone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Na stopień zawodowy nauczyciela mianowanego awansowały,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3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nauczycielki                         ze 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Szkoły Podstawowej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Nr 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2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im. Obrońców Westerplatte w Prabutach,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w wyniku egzaminu przeprowadzonego przez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komisje egzaminacyjne powołane                           przez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Burmistrza Miasta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i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Gminy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Prabuty.</a:t>
            </a:r>
            <a:endParaRPr lang="pl-PL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43" y="4211885"/>
            <a:ext cx="1872208" cy="14401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395461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1" y="467469"/>
            <a:ext cx="8640961" cy="10791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placówki oświatowe niepubliczne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/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oświatowych w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31800" y="1692275"/>
            <a:ext cx="9289032" cy="4824413"/>
          </a:xfrm>
          <a:prstGeom prst="rect">
            <a:avLst/>
          </a:prstGeom>
          <a:noFill/>
          <a:ln/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Przedszkole Niepubliczne ,,Bratek – Jedynka” Elżbieta </a:t>
            </a:r>
            <a:r>
              <a:rPr lang="pl-PL" sz="16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Zalewska w Prabutach</a:t>
            </a:r>
            <a:r>
              <a:rPr lang="pl-PL" sz="1600" b="1" u="sng" dirty="0" smtClean="0"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  <a:endParaRPr lang="pl-PL" sz="1600" b="1" u="sng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Liczba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dzieci dotowanych przez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Miasto i Gminę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: </a:t>
            </a:r>
            <a:r>
              <a:rPr lang="pl-PL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155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tym </a:t>
            </a:r>
            <a:r>
              <a:rPr lang="pl-PL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9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dzieci z niepełnosprawnościami,</a:t>
            </a:r>
          </a:p>
          <a:p>
            <a:pPr marL="0" indent="0" algn="just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Przedszkole </a:t>
            </a:r>
            <a:r>
              <a:rPr lang="pl-PL" sz="16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Niepubliczne ,,Miś – Uszatek” Beata Lewandowska </a:t>
            </a:r>
            <a:r>
              <a:rPr lang="pl-PL" sz="16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Prabutach</a:t>
            </a:r>
            <a:endParaRPr lang="pl-PL" sz="1600" b="1" u="sng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b="1" u="sng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Liczba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dzieci dotowanych przez gminę: </a:t>
            </a:r>
            <a:r>
              <a:rPr lang="pl-PL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151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tym </a:t>
            </a:r>
            <a:r>
              <a:rPr lang="pl-PL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dzieci </a:t>
            </a:r>
            <a:r>
              <a:rPr lang="pl-PL" sz="1600" dirty="0">
                <a:solidFill>
                  <a:prstClr val="black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 </a:t>
            </a:r>
            <a:r>
              <a:rPr lang="pl-PL" sz="1600" dirty="0" smtClean="0">
                <a:solidFill>
                  <a:prstClr val="black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niepełnosprawnościami.</a:t>
            </a:r>
            <a:endParaRPr lang="pl-PL" sz="1600" b="1" dirty="0" smtClean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4000"/>
              </a:lnSpc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Podstawowa Kwota </a:t>
            </a:r>
            <a:r>
              <a:rPr lang="pl-PL" sz="16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</a:t>
            </a: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otacji (PKD) w roku 2024 po aktualizacji październikowej wynosiła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18.189,55 zł.</a:t>
            </a:r>
          </a:p>
          <a:p>
            <a:pPr marL="285750" indent="-285750" algn="just">
              <a:lnSpc>
                <a:spcPct val="104000"/>
              </a:lnSpc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Wysokość dotacji na 1 dziecko w przedszkolu niepublicznym w Prabutach wynosiła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13.642,16 zł (75% PKD)</a:t>
            </a:r>
            <a:r>
              <a:rPr lang="pl-PL" sz="1800" b="1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  <a:endParaRPr lang="pl-PL" sz="1800" b="1" dirty="0" smtClean="0">
              <a:solidFill>
                <a:srgbClr val="FF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4000"/>
              </a:lnSpc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Statystyczna liczba dzieci w 2024 r. po aktualizacji wrześniowej wynosiła </a:t>
            </a:r>
            <a:r>
              <a:rPr lang="pl-PL" sz="16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291,67</a:t>
            </a: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w tym dzieci </a:t>
            </a:r>
          </a:p>
          <a:p>
            <a:pPr marL="0" indent="0" algn="just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z niepełnosprawnościami </a:t>
            </a:r>
            <a:r>
              <a:rPr lang="pl-PL" sz="16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9,33</a:t>
            </a: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04000"/>
              </a:lnSpc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Informacje dotyczące PKD oraz statystycznej liczby dzieci dostępne są w BIP Miasta i Gminy Prabuty.</a:t>
            </a:r>
          </a:p>
          <a:p>
            <a:pPr marL="285750" indent="-285750" algn="just">
              <a:lnSpc>
                <a:spcPct val="104000"/>
              </a:lnSpc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Wysokość dotacji obliczona była w oparciu o PKD w Mieście i Gminie Pelplin, jako najbliższej gminie ustalonej w oparciu o obowiązujące prawo oświatowe.</a:t>
            </a:r>
            <a:endParaRPr lang="pl-PL" sz="16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4" y="395461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75816" y="2273785"/>
            <a:ext cx="8928992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sz="20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Porównanie subwencji oświatowej z wydatkami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szkół podstawowych                               w </a:t>
            </a:r>
            <a:r>
              <a:rPr lang="pl-PL" sz="20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roku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</a:t>
            </a:r>
            <a:endParaRPr lang="pl-P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3" y="611485"/>
            <a:ext cx="8568952" cy="12241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79" y="611485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40158"/>
              </p:ext>
            </p:extLst>
          </p:nvPr>
        </p:nvGraphicFramePr>
        <p:xfrm>
          <a:off x="935857" y="3707829"/>
          <a:ext cx="820891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Gmina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Liczba uczniów subwencjonowanych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Wysokość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subwencji i środków zewnętrznych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Wydatki 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Różnica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Candara" panose="020E0502030303020204" pitchFamily="34" charset="0"/>
                        </a:rPr>
                        <a:t>Miasto</a:t>
                      </a:r>
                      <a:r>
                        <a:rPr lang="pl-PL" sz="1600" b="1" baseline="0" dirty="0" smtClean="0">
                          <a:latin typeface="Candara" panose="020E0502030303020204" pitchFamily="34" charset="0"/>
                        </a:rPr>
                        <a:t> i Gmina Prabuty</a:t>
                      </a:r>
                      <a:endParaRPr lang="pl-PL" sz="16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pl-PL" sz="1600" b="1" dirty="0" smtClean="0">
                          <a:latin typeface="Candara" panose="020E0502030303020204" pitchFamily="34" charset="0"/>
                        </a:rPr>
                        <a:t>   940</a:t>
                      </a:r>
                    </a:p>
                    <a:p>
                      <a:pPr algn="ctr"/>
                      <a:endParaRPr lang="pl-PL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pl-PL" sz="1600" b="1" dirty="0" smtClean="0">
                          <a:latin typeface="Candara" panose="020E0502030303020204" pitchFamily="34" charset="0"/>
                        </a:rPr>
                        <a:t>13.730.080,27</a:t>
                      </a:r>
                    </a:p>
                    <a:p>
                      <a:endParaRPr lang="pl-PL" sz="1600" dirty="0" smtClean="0">
                        <a:latin typeface="Candara" panose="020E0502030303020204" pitchFamily="34" charset="0"/>
                      </a:endParaRPr>
                    </a:p>
                    <a:p>
                      <a:endParaRPr lang="pl-PL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 smtClean="0">
                        <a:latin typeface="Candara" panose="020E0502030303020204" pitchFamily="34" charset="0"/>
                      </a:endParaRPr>
                    </a:p>
                    <a:p>
                      <a:r>
                        <a:rPr lang="pl-PL" sz="1600" b="1" dirty="0" smtClean="0">
                          <a:latin typeface="Candara" panose="020E0502030303020204" pitchFamily="34" charset="0"/>
                        </a:rPr>
                        <a:t>22.940.330,10</a:t>
                      </a:r>
                      <a:endParaRPr lang="pl-PL" sz="16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 smtClean="0">
                        <a:latin typeface="Candara" panose="020E0502030303020204" pitchFamily="34" charset="0"/>
                      </a:endParaRPr>
                    </a:p>
                    <a:p>
                      <a:r>
                        <a:rPr lang="pl-PL" sz="1600" b="1" smtClean="0">
                          <a:latin typeface="Candara" panose="020E0502030303020204" pitchFamily="34" charset="0"/>
                        </a:rPr>
                        <a:t>9.210.249,83 </a:t>
                      </a:r>
                      <a:r>
                        <a:rPr lang="pl-PL" sz="1600" b="1" dirty="0" smtClean="0">
                          <a:latin typeface="Candara" panose="020E0502030303020204" pitchFamily="34" charset="0"/>
                        </a:rPr>
                        <a:t>zł</a:t>
                      </a:r>
                      <a:endParaRPr lang="pl-PL" sz="16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0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1" y="467469"/>
            <a:ext cx="8640961" cy="108578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chemeClr val="accent3">
                  <a:lumMod val="75000"/>
                </a:schemeClr>
              </a:solidFill>
              <a:effectLst/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91840" y="1552575"/>
            <a:ext cx="8496944" cy="5181600"/>
          </a:xfrm>
          <a:prstGeom prst="rect">
            <a:avLst/>
          </a:prstGeom>
          <a:noFill/>
          <a:ln/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t">
            <a:normAutofit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</a:t>
            </a: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 BUDŻETOWY </a:t>
            </a:r>
            <a:r>
              <a:rPr lang="pl-PL" sz="2400" b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 </a:t>
            </a:r>
            <a:r>
              <a:rPr lang="pl-PL" sz="2400" b="1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(2023)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-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Finansowy standard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A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podziału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subwencji oświatowej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: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8.991,3565</a:t>
            </a:r>
            <a:r>
              <a:rPr lang="pl-PL" sz="1800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zł  </a:t>
            </a:r>
            <a:r>
              <a:rPr lang="pl-PL" sz="1600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pl-PL" sz="1600" b="1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6.898,6902 zł </a:t>
            </a:r>
            <a:r>
              <a:rPr lang="pl-PL" sz="1600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)</a:t>
            </a:r>
            <a:endParaRPr lang="pl-PL" sz="1600" dirty="0">
              <a:solidFill>
                <a:srgbClr val="00B05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 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- Liczba uczniów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subwencjonowanych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w Mieście i Gminie Prabuty: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940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(892)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- Subwencja podstawowa przypadająca na 1 ucznia w Mieście i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Gminie Prabuty,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korygowana wskaźnikiem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Di: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9.430,0742</a:t>
            </a:r>
            <a:r>
              <a:rPr lang="pl-PL" sz="1800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zł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lang="pl-PL" sz="1600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pl-PL" sz="1600" b="1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7.045,5335 </a:t>
            </a:r>
            <a:r>
              <a:rPr lang="pl-PL" sz="1600" b="1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zł</a:t>
            </a:r>
            <a:r>
              <a:rPr lang="pl-PL" sz="1600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).</a:t>
            </a:r>
            <a:endParaRPr lang="pl-PL" sz="24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</a:t>
            </a: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Wydatki na edukację przedszkolną: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przedszkola niepubliczne: dotacje dla przedszkoli niepublicznych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3.939.996,97 zł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</a:t>
            </a:r>
            <a:r>
              <a:rPr lang="pl-PL" sz="1400" dirty="0">
                <a:latin typeface="Candara" panose="020E0502030303020204" pitchFamily="34" charset="0"/>
                <a:cs typeface="Calibri" panose="020F0502020204030204" pitchFamily="34" charset="0"/>
              </a:rPr>
              <a:t>(dotacja </a:t>
            </a:r>
            <a:r>
              <a:rPr lang="pl-PL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 przedszkolna na dzieci 2,5-5 lat z </a:t>
            </a:r>
            <a:r>
              <a:rPr lang="pl-PL" sz="1400" dirty="0">
                <a:latin typeface="Candara" panose="020E0502030303020204" pitchFamily="34" charset="0"/>
                <a:cs typeface="Calibri" panose="020F0502020204030204" pitchFamily="34" charset="0"/>
              </a:rPr>
              <a:t>budżetu państwa: </a:t>
            </a:r>
            <a:r>
              <a:rPr lang="pl-PL" sz="14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918.144,97,- zł)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4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4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wypłacona dotacja na dzieci z niepełnosprawnościami: 562.625,14 zł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oddziały przedszkolne w szkołach podstawowych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: 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929.811,51 - zł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</a:t>
            </a:r>
            <a:r>
              <a:rPr lang="pl-PL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(dotacja </a:t>
            </a:r>
            <a:r>
              <a:rPr lang="pl-PL" sz="1400" dirty="0">
                <a:latin typeface="Candara" panose="020E0502030303020204" pitchFamily="34" charset="0"/>
                <a:cs typeface="Calibri" panose="020F0502020204030204" pitchFamily="34" charset="0"/>
              </a:rPr>
              <a:t>przedszkolna na dzieci 2,5-5 lat z </a:t>
            </a:r>
            <a:r>
              <a:rPr lang="pl-PL" sz="1400" dirty="0" smtClean="0">
                <a:latin typeface="Candara" panose="020E0502030303020204" pitchFamily="34" charset="0"/>
                <a:cs typeface="Calibri" panose="020F0502020204030204" pitchFamily="34" charset="0"/>
              </a:rPr>
              <a:t>budżetu państwa: </a:t>
            </a:r>
            <a:r>
              <a:rPr lang="pl-PL" sz="14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222.253,- zł)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</a:t>
            </a: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Koszty </a:t>
            </a:r>
            <a:r>
              <a:rPr lang="pl-PL" sz="18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dowozu uczniów do szkół</a:t>
            </a:r>
            <a:r>
              <a:rPr lang="pl-PL" sz="1800" b="1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</a:t>
            </a:r>
            <a:r>
              <a:rPr lang="pl-PL" sz="1800" b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855.051,28zł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</a:t>
            </a:r>
            <a:r>
              <a:rPr lang="pl-PL" sz="1400" b="1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średni</a:t>
            </a:r>
            <a:r>
              <a:rPr lang="pl-PL" sz="1400" b="1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roczny koszt </a:t>
            </a:r>
            <a:r>
              <a:rPr lang="pl-PL" sz="1400" b="1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dowozu 1 ucznia  wyniósł 2.070,- zł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467469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467469"/>
            <a:ext cx="8640960" cy="106923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63847" y="1620838"/>
            <a:ext cx="8352929" cy="5183187"/>
          </a:xfrm>
          <a:prstGeom prst="rect">
            <a:avLst/>
          </a:prstGeom>
          <a:noFill/>
          <a:ln/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t">
            <a:normAutofit fontScale="92500" lnSpcReduction="10000"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Dotacje </a:t>
            </a:r>
            <a:r>
              <a:rPr lang="pl-PL" sz="20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oświatowe realizowane przez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Gminę:</a:t>
            </a:r>
            <a:endParaRPr lang="pl-PL" sz="22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1. 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Pomoc materialna o charakterze socjalnym w formie stypendiów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i zasiłków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szkolnych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liczba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przyznanych stypendiów i zasiłków: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118</a:t>
            </a:r>
          </a:p>
          <a:p>
            <a:pPr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kwota wypłaconych stypendiów: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70.011,81 zł</a:t>
            </a:r>
            <a:r>
              <a:rPr lang="pl-PL" sz="1800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w tym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środki własne: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8.401,42 zł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2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. </a:t>
            </a: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Rządowy program pomocy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936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uczniom w zakupie podręczników i materiałów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edukacyjnych:   </a:t>
            </a: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125.087,95 zł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 smtClean="0">
              <a:solidFill>
                <a:srgbClr val="FF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</a:t>
            </a:r>
            <a:r>
              <a:rPr lang="pl-PL" sz="1800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podręczniki:  89.909,95 zł</a:t>
            </a: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</a:t>
            </a:r>
            <a:r>
              <a:rPr lang="pl-PL" sz="1800" dirty="0" smtClean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materiały ćwiczeniowe: 35.178,- zł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3. </a:t>
            </a:r>
            <a:r>
              <a:rPr lang="pl-PL" sz="1800" b="1" u="sng" dirty="0" smtClean="0">
                <a:latin typeface="Candara" panose="020E0502030303020204" pitchFamily="34" charset="0"/>
                <a:cs typeface="Calibri" panose="020F0502020204030204" pitchFamily="34" charset="0"/>
              </a:rPr>
              <a:t>,,</a:t>
            </a:r>
            <a:r>
              <a:rPr lang="pl-PL" sz="1800" b="1" u="sng" dirty="0">
                <a:latin typeface="Candara" panose="020E0502030303020204" pitchFamily="34" charset="0"/>
                <a:cs typeface="Calibri" panose="020F0502020204030204" pitchFamily="34" charset="0"/>
              </a:rPr>
              <a:t>Wyprawka szkolna” </a:t>
            </a:r>
            <a:r>
              <a:rPr lang="pl-PL" sz="1800" b="1" u="sng" dirty="0" smtClean="0">
                <a:latin typeface="Candara" panose="020E0502030303020204" pitchFamily="34" charset="0"/>
                <a:cs typeface="Calibri" panose="020F0502020204030204" pitchFamily="34" charset="0"/>
              </a:rPr>
              <a:t>2024 r</a:t>
            </a:r>
            <a:r>
              <a:rPr lang="pl-PL" sz="1800" u="sng" dirty="0" smtClean="0">
                <a:latin typeface="Candara" panose="020E0502030303020204" pitchFamily="34" charset="0"/>
                <a:cs typeface="Calibri" panose="020F0502020204030204" pitchFamily="34" charset="0"/>
              </a:rPr>
              <a:t>.: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liczba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uczniów objętych programem: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0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wnioskowano o kwotę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0,- zł;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467469"/>
            <a:ext cx="9361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91840" y="1869492"/>
            <a:ext cx="8496944" cy="5006689"/>
          </a:xfrm>
          <a:prstGeom prst="rect">
            <a:avLst/>
          </a:prstGeom>
          <a:noFill/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anchor="t">
            <a:normAutofit/>
          </a:bodyPr>
          <a:lstStyle>
            <a:lvl1pPr marL="302383" indent="-302383" algn="l" rtl="0" eaLnBrk="1" latinLnBrk="0" hangingPunct="1">
              <a:spcBef>
                <a:spcPts val="661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9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528" indent="-251986" algn="l" rtl="0" eaLnBrk="1" latinLnBrk="0" hangingPunct="1">
              <a:spcBef>
                <a:spcPts val="551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36593" indent="-251986" algn="l" rtl="0" eaLnBrk="1" latinLnBrk="0" hangingPunct="1">
              <a:spcBef>
                <a:spcPts val="441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08737" indent="-25198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1120" indent="-251986" algn="l" rtl="0" eaLnBrk="1" latinLnBrk="0" hangingPunct="1">
              <a:spcBef>
                <a:spcPts val="441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2788" indent="-201589" algn="l" rtl="0" eaLnBrk="1" latinLnBrk="0" hangingPunct="1">
              <a:spcBef>
                <a:spcPts val="441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44536" indent="-201589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36045" indent="-201589" algn="l" rtl="0" eaLnBrk="1" latinLnBrk="0" hangingPunct="1">
              <a:spcBef>
                <a:spcPts val="331"/>
              </a:spcBef>
              <a:buClr>
                <a:schemeClr val="accent4"/>
              </a:buClr>
              <a:buSzPct val="100000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67872" indent="-201589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5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 fontAlgn="auto">
              <a:lnSpc>
                <a:spcPct val="100000"/>
              </a:lnSpc>
              <a:spcAft>
                <a:spcPct val="0"/>
              </a:spcAft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Dotacje oświatowe realizowane przez Miasto i Gminę:</a:t>
            </a:r>
          </a:p>
          <a:p>
            <a:pPr marL="0" indent="0" algn="just" defTabSz="914400" fontAlgn="auto">
              <a:lnSpc>
                <a:spcPct val="100000"/>
              </a:lnSpc>
              <a:spcAft>
                <a:spcPct val="0"/>
              </a:spcAft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0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4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.  </a:t>
            </a:r>
            <a:r>
              <a:rPr lang="pl-PL" sz="1800" b="1" u="sng" dirty="0" smtClean="0">
                <a:latin typeface="Candara" panose="020E0502030303020204" pitchFamily="34" charset="0"/>
                <a:cs typeface="Calibri" panose="020F0502020204030204" pitchFamily="34" charset="0"/>
              </a:rPr>
              <a:t>Dofinansowanie </a:t>
            </a:r>
            <a:r>
              <a:rPr lang="pl-PL" sz="1800" b="1" u="sng" dirty="0">
                <a:latin typeface="Candara" panose="020E0502030303020204" pitchFamily="34" charset="0"/>
                <a:cs typeface="Calibri" panose="020F0502020204030204" pitchFamily="34" charset="0"/>
              </a:rPr>
              <a:t>pracodawcom kosztów kształcenia młodocianych pracowników</a:t>
            </a:r>
            <a:r>
              <a:rPr lang="pl-PL" sz="1800" b="1" u="sng" dirty="0" smtClean="0"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sz="1800" b="1" u="sng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u="sng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</a:t>
            </a:r>
          </a:p>
          <a:p>
            <a:pPr marL="0" indent="0" algn="just">
              <a:buNone/>
            </a:pP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Wypłacono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pracodawcom ze środków Funduszu Pracy kwotę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196.710,02 zł</a:t>
            </a:r>
          </a:p>
          <a:p>
            <a:pPr marL="0" indent="0" algn="just">
              <a:buNone/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na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dofinansowania kosztów kształcenia młodocianych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pracowników, w tym:</a:t>
            </a:r>
          </a:p>
          <a:p>
            <a:pPr marL="0" indent="0" algn="ctr">
              <a:buNone/>
            </a:pPr>
            <a:endParaRPr lang="pl-PL" sz="1800" b="1" u="sng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Nauka zawodu w cyklu 36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miesięcznym 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-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22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wydanych </a:t>
            </a: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decyzji 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16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pracodawcom,</a:t>
            </a:r>
            <a:endParaRPr lang="pl-PL" sz="1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Przyuczenie do wykonywania określonej pracy – 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0</a:t>
            </a:r>
            <a:endParaRPr lang="pl-PL" sz="1800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1" y="467468"/>
            <a:ext cx="8640961" cy="11247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l-PL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Miasto </a:t>
            </a: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i Gmina Prabuty</a:t>
            </a:r>
            <a:b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         Informacja </a:t>
            </a: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chemeClr val="accent3">
                  <a:lumMod val="75000"/>
                </a:schemeClr>
              </a:solidFill>
              <a:effectLst/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5" y="467469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9832" y="539477"/>
            <a:ext cx="8640960" cy="10857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2024/2024 </a:t>
            </a:r>
            <a:endParaRPr lang="pl-PL" sz="160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848" y="1636697"/>
            <a:ext cx="8424936" cy="5383500"/>
          </a:xfrm>
          <a:prstGeom prst="roundRect">
            <a:avLst/>
          </a:prstGeom>
          <a:noFill/>
          <a:ln>
            <a:noFill/>
          </a:ln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0" lvl="0" indent="0" algn="ctr">
              <a:buNone/>
            </a:pP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Pozostałe informacje:</a:t>
            </a:r>
          </a:p>
          <a:p>
            <a:pPr marL="0" lvl="0" indent="0" algn="ctr">
              <a:buNone/>
            </a:pPr>
            <a:endParaRPr lang="pl-PL" sz="18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pl-PL" sz="1800" dirty="0" smtClean="0">
                <a:latin typeface="Candara" panose="020E0502030303020204" pitchFamily="34" charset="0"/>
              </a:rPr>
              <a:t>Zgodnie z Uchwałą Rady Miejskiej w Prabutach przyznane zostały stypendia  </a:t>
            </a:r>
          </a:p>
          <a:p>
            <a:pPr marL="0" lvl="0" indent="0" algn="ctr">
              <a:buNone/>
            </a:pPr>
            <a:r>
              <a:rPr lang="pl-PL" sz="1800" dirty="0" smtClean="0">
                <a:latin typeface="Candara" panose="020E0502030303020204" pitchFamily="34" charset="0"/>
              </a:rPr>
              <a:t>sportowe na rok 2024 za osiągnięcia sportowe uzyskane w 2022:</a:t>
            </a:r>
          </a:p>
          <a:p>
            <a:pPr marL="0" lvl="0" indent="0" algn="ctr">
              <a:buNone/>
            </a:pPr>
            <a:r>
              <a:rPr lang="pl-PL" sz="1800" b="1" dirty="0" smtClean="0">
                <a:latin typeface="Candara" panose="020E0502030303020204" pitchFamily="34" charset="0"/>
              </a:rPr>
              <a:t>13 osób</a:t>
            </a:r>
            <a:r>
              <a:rPr lang="pl-PL" sz="1800" dirty="0" smtClean="0">
                <a:latin typeface="Candara" panose="020E0502030303020204" pitchFamily="34" charset="0"/>
              </a:rPr>
              <a:t> otrzymało stypendia sportowe na łączną kwotę </a:t>
            </a:r>
            <a:r>
              <a:rPr lang="pl-PL" sz="1800" b="1" dirty="0" smtClean="0">
                <a:latin typeface="Candara" panose="020E0502030303020204" pitchFamily="34" charset="0"/>
              </a:rPr>
              <a:t>15.000,- zł</a:t>
            </a:r>
          </a:p>
          <a:p>
            <a:pPr marL="0" lvl="0" indent="0" algn="ctr">
              <a:buNone/>
            </a:pPr>
            <a:endParaRPr lang="pl-PL" sz="1800" b="1" dirty="0" smtClean="0"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r>
              <a:rPr lang="pl-PL" sz="1800" dirty="0" smtClean="0">
                <a:latin typeface="Candara" panose="020E0502030303020204" pitchFamily="34" charset="0"/>
              </a:rPr>
              <a:t>Tytuł </a:t>
            </a:r>
            <a:r>
              <a:rPr lang="pl-PL" sz="1800" b="1" dirty="0" smtClean="0">
                <a:latin typeface="Candara" panose="020E0502030303020204" pitchFamily="34" charset="0"/>
              </a:rPr>
              <a:t>najlepszego absolwenta  </a:t>
            </a:r>
            <a:r>
              <a:rPr lang="pl-PL" sz="1800" dirty="0" smtClean="0">
                <a:latin typeface="Candara" panose="020E0502030303020204" pitchFamily="34" charset="0"/>
              </a:rPr>
              <a:t>roku szkolnego </a:t>
            </a:r>
            <a:r>
              <a:rPr lang="pl-PL" sz="1800" b="1" dirty="0" smtClean="0">
                <a:latin typeface="Candara" panose="020E0502030303020204" pitchFamily="34" charset="0"/>
              </a:rPr>
              <a:t>2024/2025</a:t>
            </a:r>
            <a:r>
              <a:rPr lang="pl-PL" sz="1800" dirty="0" smtClean="0">
                <a:latin typeface="Candara" panose="020E0502030303020204" pitchFamily="34" charset="0"/>
              </a:rPr>
              <a:t> otrzymało </a:t>
            </a:r>
            <a:r>
              <a:rPr lang="pl-PL" sz="1800" b="1" dirty="0" smtClean="0">
                <a:latin typeface="Candara" panose="020E0502030303020204" pitchFamily="34" charset="0"/>
              </a:rPr>
              <a:t>5 uczniów</a:t>
            </a:r>
            <a:r>
              <a:rPr lang="pl-PL" sz="1800" dirty="0" smtClean="0">
                <a:latin typeface="Candara" panose="020E0502030303020204" pitchFamily="34" charset="0"/>
              </a:rPr>
              <a:t>.</a:t>
            </a:r>
          </a:p>
          <a:p>
            <a:pPr marL="0" lvl="0" indent="0" algn="ctr">
              <a:buNone/>
            </a:pPr>
            <a:endParaRPr lang="pl-PL" sz="1600" dirty="0">
              <a:latin typeface="Trebuchet MS" pitchFamily="34" charset="0"/>
            </a:endParaRPr>
          </a:p>
          <a:p>
            <a:pPr marL="0" lvl="0" indent="0" algn="ctr">
              <a:buNone/>
            </a:pPr>
            <a:endParaRPr lang="pl-PL" sz="1600" dirty="0" smtClean="0">
              <a:latin typeface="Trebuchet MS" pitchFamily="34" charset="0"/>
            </a:endParaRPr>
          </a:p>
          <a:p>
            <a:pPr marL="0" lvl="0" indent="0" algn="just">
              <a:buNone/>
            </a:pPr>
            <a:r>
              <a:rPr lang="pl-PL" sz="1600" dirty="0" smtClean="0">
                <a:latin typeface="Trebuchet MS" pitchFamily="34" charset="0"/>
              </a:rPr>
              <a:t> </a:t>
            </a:r>
            <a:endParaRPr lang="pl-PL" sz="1600" dirty="0">
              <a:latin typeface="Trebuchet MS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37" y="4427909"/>
            <a:ext cx="1944216" cy="14401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  <a:softEdge rad="1270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539477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4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873289" y="539477"/>
            <a:ext cx="8415495" cy="10801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 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w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35857" y="1553252"/>
            <a:ext cx="8136904" cy="5322929"/>
          </a:xfrm>
          <a:prstGeom prst="roundRect">
            <a:avLst/>
          </a:prstGeom>
          <a:noFill/>
          <a:ln/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Pozostałe informacje</a:t>
            </a:r>
            <a:endParaRPr lang="pl-PL" sz="1800" u="sng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20953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Z okazji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Dnia Edukacji Narodowej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Burmistrz Miasta i Gminy Prabuty przyznał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14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nauczycielom i dyrektorom  szkół  nagrody pieniężne.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8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Ze szkół podstawowych prowadzonych przez Miasto i Gminę Prabuty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na emeryturę odeszły 3 panie nauczycielki .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pl-PL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2" y="4139877"/>
            <a:ext cx="2160240" cy="15575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539477"/>
            <a:ext cx="10081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8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539478"/>
            <a:ext cx="8640961" cy="116403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 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w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551379"/>
            <a:ext cx="10081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07864" y="2195661"/>
            <a:ext cx="8136904" cy="330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Pozostałe </a:t>
            </a:r>
            <a:r>
              <a:rPr lang="pl-PL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u="sng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Uchwałą Nr XXI/126/2025 z dnia 25 sierpnia 2025 r. Rada Miejska                                   w Prabutach ustaliła Regulamin określający wysokość oraz szczegółowe warunki przyznawania nauczycielom dodatku motywacyjnego, funkcyjnego i za warunki pracy oraz niektóre inne składniki wynagradzania.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u="sng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u="sng" dirty="0" smtClean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u="sng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u="sng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840" y="539477"/>
            <a:ext cx="8534752" cy="11328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w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</a:t>
            </a:r>
            <a:endParaRPr lang="pl-PL" sz="160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45226"/>
              </p:ext>
            </p:extLst>
          </p:nvPr>
        </p:nvGraphicFramePr>
        <p:xfrm>
          <a:off x="1727944" y="1907629"/>
          <a:ext cx="6720418" cy="501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200138"/>
              </a:tblGrid>
              <a:tr h="659613">
                <a:tc>
                  <a:txBody>
                    <a:bodyPr/>
                    <a:lstStyle/>
                    <a:p>
                      <a:pPr algn="ctr"/>
                      <a:endParaRPr lang="pl-PL" sz="160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dirty="0" smtClean="0">
                          <a:solidFill>
                            <a:srgbClr val="7030A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ROK</a:t>
                      </a:r>
                      <a:endParaRPr lang="pl-PL" sz="1600" dirty="0">
                        <a:solidFill>
                          <a:srgbClr val="7030A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dirty="0" smtClean="0">
                          <a:solidFill>
                            <a:srgbClr val="7030A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LICZBA UCZNIÓW</a:t>
                      </a:r>
                      <a:r>
                        <a:rPr lang="pl-PL" sz="1600" baseline="0" dirty="0" smtClean="0">
                          <a:solidFill>
                            <a:srgbClr val="7030A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 SUBWENCJONOWANYCH</a:t>
                      </a:r>
                      <a:endParaRPr lang="pl-PL" sz="1600" dirty="0">
                        <a:solidFill>
                          <a:srgbClr val="7030A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1286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1301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1319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1218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1189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1165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1055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1040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956</a:t>
                      </a:r>
                      <a:endParaRPr lang="pl-PL" b="1" dirty="0">
                        <a:solidFill>
                          <a:srgbClr val="0070C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892</a:t>
                      </a:r>
                      <a:endParaRPr lang="pl-PL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215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pl-PL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  <a:cs typeface="Calibri" panose="020F0502020204030204" pitchFamily="34" charset="0"/>
                        </a:rPr>
                        <a:t>940</a:t>
                      </a:r>
                      <a:endParaRPr lang="pl-PL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539477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7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3" y="467469"/>
            <a:ext cx="8640959" cy="10801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9832" y="1259557"/>
            <a:ext cx="8999538" cy="59766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>
            <a:normAutofit fontScale="47500" lnSpcReduction="20000"/>
          </a:bodyPr>
          <a:lstStyle>
            <a:lvl1pPr marL="403177" indent="-282224" algn="l" rtl="0" eaLnBrk="1" latinLnBrk="0" hangingPunct="1"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401" indent="-251986" algn="l" rtl="0" eaLnBrk="1" latinLnBrk="0" hangingPunct="1">
              <a:spcBef>
                <a:spcPts val="357"/>
              </a:spcBef>
              <a:buClr>
                <a:schemeClr val="accent1"/>
              </a:buClr>
              <a:buFont typeface="Verdana"/>
              <a:buChar char="◦"/>
              <a:defRPr kumimoji="0" sz="2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47467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59929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11915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63900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5886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67872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19858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</a:t>
            </a:r>
          </a:p>
          <a:p>
            <a:pPr marL="0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36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Podmioty wspierające działalność oświatową:</a:t>
            </a:r>
          </a:p>
          <a:p>
            <a:pPr marL="0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22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solidFill>
                  <a:schemeClr val="accent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Organ prowadzący: Miasto i Gmina Prabuty </a:t>
            </a:r>
          </a:p>
          <a:p>
            <a:pPr marL="0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Organ stanowiący: </a:t>
            </a:r>
            <a:r>
              <a:rPr lang="pl-PL" sz="2900" b="1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Rada Miejska w Prabutach</a:t>
            </a:r>
          </a:p>
          <a:p>
            <a:pPr marL="120953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Organ wykonawczy: </a:t>
            </a:r>
            <a:r>
              <a:rPr lang="pl-PL" sz="2900" b="1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Burmistrz Miasta i Gminy Prabuty</a:t>
            </a:r>
          </a:p>
          <a:p>
            <a:pPr marL="120953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Urząd </a:t>
            </a:r>
            <a:r>
              <a:rPr lang="pl-PL" sz="2900" b="1" dirty="0">
                <a:latin typeface="Candara" panose="020E0502030303020204" pitchFamily="34" charset="0"/>
                <a:cs typeface="Calibri" panose="020F0502020204030204" pitchFamily="34" charset="0"/>
              </a:rPr>
              <a:t>Miasta i Gminy w Prabutach  </a:t>
            </a:r>
          </a:p>
          <a:p>
            <a:pPr marL="120953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(Zespół ds. Oświaty, Kultury, Sportu i Współpracy z Organizacjami Pozarządowymi </a:t>
            </a:r>
          </a:p>
          <a:p>
            <a:pPr marL="120953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oraz Zespół ds. Obsługi Ekonomiczno – Administracyjnej Oświaty</a:t>
            </a:r>
            <a:r>
              <a:rPr lang="pl-PL" sz="2900" b="1" dirty="0" smtClean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)</a:t>
            </a:r>
          </a:p>
          <a:p>
            <a:pPr marL="120953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solidFill>
                  <a:schemeClr val="accent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Organ nadzoru pedagogicznego: Pomorski Kurator Oświaty w Gdańsku</a:t>
            </a:r>
          </a:p>
          <a:p>
            <a:pPr marL="120953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Delegatura Kuratorium Oświaty w Tczewie</a:t>
            </a:r>
          </a:p>
          <a:p>
            <a:pPr marL="120953" indent="0" algn="ctr" defTabSz="914400" fontAlgn="auto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Rady rodziców oraz Rady sołeckie</a:t>
            </a:r>
            <a:endParaRPr lang="pl-PL" sz="2900" b="1" dirty="0" smtClean="0">
              <a:solidFill>
                <a:srgbClr val="00B05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Poradnia Psychologiczno - Pedagogiczna w Kwidzynie 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Poradnia Psychologiczno - Pedagogiczna w Kwidzynie filia w Prabutach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Prabuckie Centrum Kultury i Sportu (</a:t>
            </a:r>
            <a:r>
              <a:rPr lang="pl-PL" sz="2900" b="1" dirty="0">
                <a:latin typeface="Candara" panose="020E0502030303020204" pitchFamily="34" charset="0"/>
                <a:cs typeface="Calibri" panose="020F0502020204030204" pitchFamily="34" charset="0"/>
              </a:rPr>
              <a:t>Miejska Hala Sportowa w </a:t>
            </a: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Prabutach)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Miejsko – Gminna Biblioteka Publiczna w Prabutach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Miejsko – Gminny Ośrodek Pomocy Społecznej 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Powiatowe </a:t>
            </a:r>
            <a:r>
              <a:rPr lang="pl-PL" sz="2900" b="1" dirty="0">
                <a:latin typeface="Candara" panose="020E0502030303020204" pitchFamily="34" charset="0"/>
                <a:cs typeface="Calibri" panose="020F0502020204030204" pitchFamily="34" charset="0"/>
              </a:rPr>
              <a:t>Centrum Pomocy </a:t>
            </a: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Rodzinie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Zespół Interdyscyplinarny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Punkt Interwencji Kryzysowej</a:t>
            </a:r>
            <a:r>
              <a:rPr lang="pl-PL" sz="29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Organizacje pozarządowe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Policja, Sąd Rodzinny i  Nieletnich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Placówki Służby Zdrowia</a:t>
            </a:r>
          </a:p>
          <a:p>
            <a:pPr marL="0" indent="0" algn="ctr" defTabSz="914400" fontAlgn="auto">
              <a:lnSpc>
                <a:spcPct val="104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Parafie Rzymsko - Katolickie</a:t>
            </a:r>
            <a:endParaRPr lang="pl-PL" sz="2900" b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61" y="467469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2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719832" y="539477"/>
            <a:ext cx="8568952" cy="10801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w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</a:t>
            </a:r>
            <a:endParaRPr lang="pl-PL" sz="160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537152"/>
            <a:ext cx="96169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19832" y="1835621"/>
            <a:ext cx="8712968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LICZBA  UCZNIÓW URODZONYCH W  MIEŚCIE  I  GMINIE  PRABUTY W LATACH </a:t>
            </a:r>
            <a:r>
              <a:rPr lang="pl-PL" sz="16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2011-2025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W </a:t>
            </a:r>
            <a:r>
              <a:rPr lang="pl-PL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ODNIESIENIU DO REALIZACJI OBOWIĄZKU SZKOLNEGO  </a:t>
            </a:r>
            <a:endParaRPr lang="pl-PL" sz="16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32308"/>
              </p:ext>
            </p:extLst>
          </p:nvPr>
        </p:nvGraphicFramePr>
        <p:xfrm>
          <a:off x="719832" y="2915741"/>
          <a:ext cx="8640961" cy="125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576064"/>
                <a:gridCol w="576065"/>
                <a:gridCol w="576064"/>
                <a:gridCol w="576064"/>
                <a:gridCol w="576064"/>
                <a:gridCol w="504056"/>
                <a:gridCol w="504055"/>
                <a:gridCol w="576064"/>
                <a:gridCol w="576065"/>
                <a:gridCol w="504055"/>
                <a:gridCol w="648072"/>
                <a:gridCol w="576064"/>
                <a:gridCol w="593957"/>
                <a:gridCol w="702188"/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2011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pl-PL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latki</a:t>
                      </a:r>
                      <a:endParaRPr lang="pl-PL" sz="1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2012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latki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latki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2014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latki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2015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latki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9 latki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2017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 latki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2018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latki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latki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2020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latki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2021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latki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2022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latki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2023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2 latki</a:t>
                      </a:r>
                      <a:endParaRPr lang="pl-PL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2024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do 28.10</a:t>
                      </a:r>
                      <a:endParaRPr lang="pl-PL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124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144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132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111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140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138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122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124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136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133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114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101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86</a:t>
                      </a:r>
                      <a:endParaRPr lang="pl-PL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63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panose="020B0602030504020204" pitchFamily="34" charset="0"/>
                        <a:ea typeface="Calibri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ucida Sans Unicode" panose="020B0602030504020204" pitchFamily="34" charset="0"/>
                          <a:ea typeface="Calibri"/>
                          <a:cs typeface="Lucida Sans Unicode" panose="020B0602030504020204" pitchFamily="34" charset="0"/>
                        </a:rPr>
                        <a:t>47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ucida Sans Unicode" panose="020B0602030504020204" pitchFamily="34" charset="0"/>
                        <a:ea typeface="Calibri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864945020"/>
              </p:ext>
            </p:extLst>
          </p:nvPr>
        </p:nvGraphicFramePr>
        <p:xfrm>
          <a:off x="989862" y="4571925"/>
          <a:ext cx="8172908" cy="221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05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47824" y="539477"/>
            <a:ext cx="8784976" cy="11521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 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w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4031" y="1632889"/>
            <a:ext cx="9072563" cy="553132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9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9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9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9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900" b="1" i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900" b="1" i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900" b="1" i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Dziękuję </a:t>
            </a:r>
            <a:r>
              <a:rPr lang="pl-PL" sz="1900" b="1" i="1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za uwagę</a:t>
            </a:r>
            <a:r>
              <a:rPr lang="pl-PL" sz="1900" b="1" i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pl-PL" sz="1900" b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9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900" b="1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9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</a:t>
            </a:r>
            <a:r>
              <a:rPr lang="pl-PL" sz="1600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Autor</a:t>
            </a:r>
            <a:r>
              <a:rPr lang="pl-PL" sz="16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</a:t>
            </a:r>
            <a:r>
              <a:rPr lang="pl-PL" sz="1600" b="1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Palmira Trzcińska – </a:t>
            </a:r>
            <a:r>
              <a:rPr lang="pl-PL" sz="1600" b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Kowalska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</a:t>
            </a:r>
            <a:r>
              <a:rPr lang="pl-PL" sz="1600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Pełnomocnik </a:t>
            </a:r>
            <a:r>
              <a:rPr lang="pl-PL" sz="16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Burmistrza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</a:t>
            </a:r>
            <a:r>
              <a:rPr lang="pl-PL" sz="1600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ds</a:t>
            </a:r>
            <a:r>
              <a:rPr lang="pl-PL" sz="16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 Oświaty, Kultury, Sportu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</a:t>
            </a:r>
            <a:r>
              <a:rPr lang="pl-PL" sz="1600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       </a:t>
            </a:r>
            <a:r>
              <a:rPr lang="pl-PL" sz="16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 Współpracy z Organizacjami Pozarządowym</a:t>
            </a:r>
            <a:endParaRPr lang="pl-PL" sz="1600" b="1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6" y="539477"/>
            <a:ext cx="108490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72" y="2798868"/>
            <a:ext cx="3054350" cy="364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6" y="2339677"/>
            <a:ext cx="1521744" cy="179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24" t="-32893" r="-29424" b="-32893"/>
          <a:stretch/>
        </p:blipFill>
        <p:spPr bwMode="auto">
          <a:xfrm>
            <a:off x="-756725" y="4355901"/>
            <a:ext cx="5400600" cy="23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60" y="1907629"/>
            <a:ext cx="1656184" cy="158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3779837"/>
            <a:ext cx="1944216" cy="198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467469"/>
            <a:ext cx="8640960" cy="11521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o stanie realizacji zadań oświatowych </a:t>
            </a:r>
            <a:b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719833" y="1835620"/>
            <a:ext cx="8640960" cy="4786305"/>
          </a:xfrm>
        </p:spPr>
        <p:txBody>
          <a:bodyPr>
            <a:normAutofit/>
          </a:bodyPr>
          <a:lstStyle/>
          <a:p>
            <a:pPr marL="120953" indent="0">
              <a:buNone/>
            </a:pPr>
            <a:endParaRPr lang="pl-PL" sz="1600" dirty="0" smtClean="0">
              <a:latin typeface="Calibri" panose="020F0502020204030204" pitchFamily="34" charset="0"/>
            </a:endParaRPr>
          </a:p>
          <a:p>
            <a:pPr marL="120953" indent="0" algn="ctr">
              <a:buNone/>
            </a:pP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</a:rPr>
              <a:t>Współpraca organu prowadzącego z Pomorskim Kuratorem Oświaty w Gdańsku </a:t>
            </a:r>
          </a:p>
          <a:p>
            <a:pPr marL="120953" indent="0" algn="ctr">
              <a:buNone/>
            </a:pP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</a:rPr>
              <a:t>odbywała się w zakresie:</a:t>
            </a:r>
          </a:p>
          <a:p>
            <a:pPr marL="120953" indent="0">
              <a:buNone/>
            </a:pPr>
            <a:endParaRPr lang="pl-PL" sz="16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Candara" panose="020E0502030303020204" pitchFamily="34" charset="0"/>
              </a:rPr>
              <a:t>Opiniowania projektów arkuszy organizacji pracy szkół podstawowych,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Candara" panose="020E0502030303020204" pitchFamily="34" charset="0"/>
              </a:rPr>
              <a:t>Oceny pracy dyrektorów szkół,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Candara" panose="020E0502030303020204" pitchFamily="34" charset="0"/>
              </a:rPr>
              <a:t>Awansu zawodowego nauczycieli,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Candara" panose="020E0502030303020204" pitchFamily="34" charset="0"/>
              </a:rPr>
              <a:t>Ustalania kwalifikacji zawodowych nauczycieli,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Candara" panose="020E0502030303020204" pitchFamily="34" charset="0"/>
              </a:rPr>
              <a:t>Realizacji rządowych programów dedykowanych edukacji,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Candara" panose="020E0502030303020204" pitchFamily="34" charset="0"/>
              </a:rPr>
              <a:t>Realizacji  dotacji oświatowych oraz dystrybucji środków z Funduszu Pracy w zakresie dofinansowania pracodawcom kosztów kształcenia młodocianych pracowników,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Candara" panose="020E0502030303020204" pitchFamily="34" charset="0"/>
              </a:rPr>
              <a:t>Działalności interwencyjnej.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7" y="467469"/>
            <a:ext cx="10795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lmira\Desktop\informacja o działalności oświatowej\2017_2018\Informacja oświatowa 2017_18\Zdjęcia szkoły\Grunwaldz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52" y="5075981"/>
            <a:ext cx="2357797" cy="16136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lmira\Desktop\Informacja o stanie realizacji zadań oświatowych za  rok szkolny 20182019  w Szkole Podstawowej w Obrzynowie\20191007_144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099203"/>
            <a:ext cx="2592288" cy="1613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29" y="2521741"/>
            <a:ext cx="2880320" cy="21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816" y="2699717"/>
            <a:ext cx="2664296" cy="1728639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7944" y="532654"/>
            <a:ext cx="2789846" cy="1682849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9780" y="503237"/>
            <a:ext cx="2772370" cy="168285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160" y="5436021"/>
            <a:ext cx="2952328" cy="1643156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04" y="2915740"/>
            <a:ext cx="1331838" cy="14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719832" y="539477"/>
            <a:ext cx="8640960" cy="108012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00794" tIns="50397" rIns="100794" bIns="50397" rtlCol="0" anchor="ctr">
            <a:no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4000"/>
              </a:lnSpc>
              <a:spcAft>
                <a:spcPts val="0"/>
              </a:spcAft>
              <a:buClrTx/>
              <a:buSzTx/>
              <a:buFont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                   Informacja o stanie realizacji zadań oświatowych </a:t>
            </a:r>
          </a:p>
          <a:p>
            <a:pPr algn="ctr" fontAlgn="auto">
              <a:lnSpc>
                <a:spcPct val="104000"/>
              </a:lnSpc>
              <a:spcAft>
                <a:spcPts val="0"/>
              </a:spcAft>
              <a:buClrTx/>
              <a:buSzTx/>
              <a:buFont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2024/2025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47824" y="1224841"/>
            <a:ext cx="8712968" cy="5054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algn="ctr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800" indent="-323850" algn="ctr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 algn="ctr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Szkoły </a:t>
            </a:r>
            <a:r>
              <a:rPr lang="pl-PL" sz="20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prowadzone przez Miasto i Gminę Prabuty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  <a:endParaRPr lang="pl-PL" sz="2000" b="1" u="sng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 algn="ctr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07950" algn="just">
              <a:lnSpc>
                <a:spcPct val="104000"/>
              </a:lnSpc>
              <a:buClrTx/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1. Szkoła </a:t>
            </a: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Podstawowa Nr 2 im. Obrońców Westerplatte w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Prabutach (687 uczniów w 34 oddziałach klasowych + 23 dzieci w 1 oddziale przedszkolnym)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z dwiema lokalizacjami:</a:t>
            </a:r>
          </a:p>
          <a:p>
            <a:pPr marL="107950" algn="just">
              <a:lnSpc>
                <a:spcPct val="104000"/>
              </a:lnSpc>
              <a:buClrTx/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393700" indent="-285750" algn="just">
              <a:lnSpc>
                <a:spcPct val="104000"/>
              </a:lnSpc>
              <a:buClrTx/>
              <a:buSzPct val="45000"/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ul. Obrońców Westerplatte 11 w Prabutach (klasy I-VIII szkoły podstawowej wraz z oddziałem przedszkolnym – 511 uczniów)</a:t>
            </a:r>
          </a:p>
          <a:p>
            <a:pPr marL="393700" indent="-285750" algn="just">
              <a:lnSpc>
                <a:spcPct val="104000"/>
              </a:lnSpc>
              <a:buClrTx/>
              <a:buSzPct val="45000"/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ul. Grunwaldzkiej 6 w Prabutach (klasy IV – VIII szkoły podstawowej – 176 uczniów)</a:t>
            </a:r>
          </a:p>
          <a:p>
            <a:pPr marL="393700" indent="-285750" algn="just">
              <a:lnSpc>
                <a:spcPct val="104000"/>
              </a:lnSpc>
              <a:buClrTx/>
              <a:buSzPct val="45000"/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u="sng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07950" indent="0" algn="just">
              <a:lnSpc>
                <a:spcPct val="104000"/>
              </a:lnSpc>
              <a:buClrTx/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2.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Szkoła </a:t>
            </a: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Podstawowa w Obrzynowie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(66 uczniów w 8 oddziałach + 18 dzieci w 1  oddziale przedszkolnym)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,</a:t>
            </a:r>
          </a:p>
          <a:p>
            <a:pPr marL="107950" indent="0" algn="just">
              <a:lnSpc>
                <a:spcPct val="104000"/>
              </a:lnSpc>
              <a:buClrTx/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 algn="just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3.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Szkoła Podstawowa </a:t>
            </a: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im. Kresowian w Rodowie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(100 uczniów w 8 oddziałach + 37 dzieci                              w  2 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oddziałach przedszkolnych),</a:t>
            </a:r>
          </a:p>
          <a:p>
            <a:pPr marL="431800" indent="-323850" algn="just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431800" indent="-323850" algn="just">
              <a:lnSpc>
                <a:spcPct val="104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4. Szkoła Podstawowa </a:t>
            </a: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im. Adama Mickiewicza w Trumiejkach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(87 uczniów w 8 oddziałach                               + 25 dzieci w 1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oddziale przedszkolnym)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496645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2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791840" y="525399"/>
            <a:ext cx="8496944" cy="11319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19832" y="1619250"/>
            <a:ext cx="8640959" cy="54213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Ctr="1">
            <a:normAutofit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pl-PL" sz="1800" b="1" u="sng" dirty="0" smtClean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8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Uczniowie </a:t>
            </a:r>
            <a:r>
              <a:rPr lang="pl-PL" sz="18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Mieście i Gminie Prabuty według SIO </a:t>
            </a:r>
            <a:endParaRPr lang="pl-PL" sz="1800" b="1" u="sng" dirty="0" smtClean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1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. Liczba uczniów szkół podstawowych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-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940,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w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tym: </a:t>
            </a:r>
            <a:endParaRPr lang="pl-PL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w mieście: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687 </a:t>
            </a: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(645)</a:t>
            </a: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na wsiach: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253  </a:t>
            </a:r>
            <a:r>
              <a:rPr lang="pl-PL" sz="1600" b="1" dirty="0" smtClean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(247)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2.  Liczba oddziałów klasowych w szkołach: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58 + 5 oddziałów przedszkolnych,</a:t>
            </a:r>
            <a:endParaRPr lang="pl-PL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3.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Liczba przedszkolaków: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400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w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tym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295 w przedszkolach i 105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w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oddziałach przedszkolnych,</a:t>
            </a:r>
            <a:endParaRPr lang="pl-PL" sz="16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4.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Liczba uczniów dowożonych: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344,</a:t>
            </a: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5.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Liczba uczniów objętych dożywianiem w stołówkach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szkolnych i przedszkolach : około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320,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6. Liczba uczniów z niepełnosprawnościami – edukacja włączająca: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69</a:t>
            </a:r>
            <a:endParaRPr lang="pl-PL" sz="16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7.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Liczba uczniów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z niepełnosprawnościami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dowożonych do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Specjalnych Ośrodków Szkolno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– </a:t>
            </a:r>
            <a:endParaRPr lang="pl-PL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Wychowawczego w Barcicach, Uśnicach, Kisielicach: 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16,</a:t>
            </a:r>
            <a:endParaRPr lang="pl-PL" sz="16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8.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Liczba uczniów dowożonych do Ośrodka Rehabilitacyjno – Edukacyjno – Wychowawczego 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  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w Prabutach: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10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,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9.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Liczba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uczniów z  niepełnosprawnościami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dojeżdżających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do szkół w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Kwidzynie: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1,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10. Liczba uczniów z niepełnosprawnościami dowożonych przez rodziców: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7,</a:t>
            </a:r>
            <a:endParaRPr lang="pl-PL" sz="16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11.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Liczba uczniów realizujących nauczanie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indywidualne oraz  zindywidualizowaną ścieżkę</a:t>
            </a: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kształcenia: 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10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w różnych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okresach roku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szkolnego,</a:t>
            </a: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pl-PL" sz="1600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4" y="466486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824" y="395462"/>
            <a:ext cx="8784976" cy="12241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63848" y="1763613"/>
            <a:ext cx="8424935" cy="4987925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12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Uczniowie o szczególnych potrzebach edukacyjnych</a:t>
            </a:r>
          </a:p>
          <a:p>
            <a:pPr marL="0" indent="0" algn="ctr">
              <a:buNone/>
            </a:pPr>
            <a:endParaRPr lang="pl-PL" sz="14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Uczniowie z niepełnosprawnościami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z różnymi ich rodzajami i stopniami oraz                        z indywidualnymi deficytami rozwojowymi realizują obowiązek szkolny poprzez </a:t>
            </a: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edukację włączającą. Specyficzne potrzeby edukacyjne uczniów                                                  z niepełnosprawnościami realizowane są poprzez uczestnictwo w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▪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Zajęciach rewalidacyjnych, kompensacyjno – wyrównawczych, specjalistycznych (pedagogicznych, logopedycznych, rehabilitacyjnych, psychologicznych), </a:t>
            </a:r>
          </a:p>
          <a:p>
            <a:pPr marL="0" indent="0" algn="just">
              <a:buNone/>
            </a:pPr>
            <a:r>
              <a:rPr lang="pl-PL" sz="1800" dirty="0">
                <a:latin typeface="Candara" panose="020E0502030303020204" pitchFamily="34" charset="0"/>
                <a:cs typeface="Calibri" panose="020F0502020204030204" pitchFamily="34" charset="0"/>
              </a:rPr>
              <a:t>▪ </a:t>
            </a: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 Nauczaniach indywidualnych w domu i w szkole lub zindywidualizowanych ścieżkach  edukacyjnych, </a:t>
            </a:r>
          </a:p>
          <a:p>
            <a:pPr marL="0" indent="0" algn="just">
              <a:buNone/>
            </a:pPr>
            <a:r>
              <a:rPr lang="pl-PL" sz="1800" dirty="0" smtClean="0">
                <a:latin typeface="Candara" panose="020E0502030303020204" pitchFamily="34" charset="0"/>
                <a:cs typeface="Calibri" panose="020F0502020204030204" pitchFamily="34" charset="0"/>
              </a:rPr>
              <a:t>Szkoły zapewniają uczniom z niepełnosprawnościami podczas zajęć szkolnych środki i pomoce dydaktyczne wspierające proces edukacyjny.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Szkoły prowadzą działania edukacyjne w oparciu o orzeczenia i opinie poradni psychologiczno-pedagogicznych, zawierające rekomendacje do pracy z uczniami                   oraz opracowują IPET – y (indywidualne programy edukacyjno terapeutyczne)                        na poszczególnych etapach edukacji oraz organizują pomoc psychologiczno – pedagogiczną.</a:t>
            </a:r>
          </a:p>
          <a:p>
            <a:pPr marL="0" indent="0" algn="just">
              <a:buNone/>
            </a:pP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19" y="395461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75816" y="395461"/>
            <a:ext cx="8893652" cy="12241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Miasto i Gmina Prabuty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Informacja </a:t>
            </a: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stanie realizacji zadań oświatowych </a:t>
            </a:r>
            <a:b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 roku szkolnym </a:t>
            </a:r>
            <a:r>
              <a:rPr lang="pl-PL" sz="1600" b="1" dirty="0" smtClean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2024/2025 </a:t>
            </a:r>
            <a:endParaRPr lang="pl-PL" sz="1600" b="1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7784" y="2051645"/>
            <a:ext cx="9505056" cy="4632747"/>
          </a:xfrm>
          <a:noFill/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Uczniowie </a:t>
            </a:r>
            <a:r>
              <a:rPr lang="pl-PL" sz="2000" b="1" u="sng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 szczególnych potrzebach </a:t>
            </a:r>
            <a:r>
              <a:rPr lang="pl-PL" sz="2000" b="1" u="sng" dirty="0" smtClean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edukacyjnych</a:t>
            </a:r>
          </a:p>
          <a:p>
            <a:pPr algn="ctr">
              <a:buNone/>
            </a:pPr>
            <a:endParaRPr lang="pl-PL" sz="1900" b="1" u="sng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1. Uczniowie </a:t>
            </a:r>
            <a:r>
              <a:rPr lang="pl-PL" sz="1600" b="1" dirty="0">
                <a:latin typeface="Candara" panose="020E0502030303020204" pitchFamily="34" charset="0"/>
                <a:cs typeface="Calibri" panose="020F0502020204030204" pitchFamily="34" charset="0"/>
              </a:rPr>
              <a:t>uzdolnieni </a:t>
            </a: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mogą uczestniczyć w zajęciach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pozalekcyjnych rozwijających i doskonalących</a:t>
            </a:r>
          </a:p>
          <a:p>
            <a:pPr algn="just">
              <a:buNone/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zainteresowania. Biorą udział w konkursach przedmiotowych organizowanych przez szkoły, </a:t>
            </a:r>
          </a:p>
          <a:p>
            <a:pPr algn="just">
              <a:buNone/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Kuratorium Oświaty, instytucje i  stowarzyszenia. Rozwijają swoje umiejętności w projektach</a:t>
            </a:r>
          </a:p>
          <a:p>
            <a:pPr algn="just">
              <a:buNone/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edukacyjnych  i działaniach  indywidualnych.</a:t>
            </a:r>
          </a:p>
          <a:p>
            <a:pPr algn="just">
              <a:buNone/>
            </a:pPr>
            <a:endParaRPr lang="pl-PL" sz="16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2.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Uczniowie mający trudności w nauce i zachowaniu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otrzymują  pomoc psychologiczno –</a:t>
            </a:r>
          </a:p>
          <a:p>
            <a:pPr algn="just">
              <a:buNone/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pedagogiczną w szkole oraz pomoc specjalistyczną w poradniach psychologiczno – </a:t>
            </a:r>
          </a:p>
          <a:p>
            <a:pPr algn="just">
              <a:buNone/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pedagogicznych, mogą korzystać z pomocy w nauce organizowanej  w szkołach, poprzez udział </a:t>
            </a:r>
          </a:p>
          <a:p>
            <a:pPr algn="just">
              <a:buNone/>
            </a:pPr>
            <a:r>
              <a:rPr lang="pl-PL" sz="1600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ndara" panose="020E0502030303020204" pitchFamily="34" charset="0"/>
                <a:cs typeface="Calibri" panose="020F0502020204030204" pitchFamily="34" charset="0"/>
              </a:rPr>
              <a:t>           w zajęciach wyrównawczych, konsultacjach indywidualnych i pomocy koleżeńskiej.</a:t>
            </a:r>
          </a:p>
          <a:p>
            <a:pPr algn="ctr"/>
            <a:endParaRPr lang="pl-PL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61" y="395461"/>
            <a:ext cx="1080120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10422</TotalTime>
  <Words>2800</Words>
  <Application>Microsoft Office PowerPoint</Application>
  <PresentationFormat>Niestandardowy</PresentationFormat>
  <Paragraphs>576</Paragraphs>
  <Slides>31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Austin</vt:lpstr>
      <vt:lpstr>Prezentacja programu PowerPoint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Prezentacja programu PowerPoint</vt:lpstr>
      <vt:lpstr>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  </vt:lpstr>
      <vt:lpstr>   Miasto i Gmina Prabuty    Informacja o stanie realizacji zadań oświatowych        w roku szkolnym 2024/2025 </vt:lpstr>
      <vt:lpstr>   Miasto i Gmina Prabuty    Informacja o stanie realizacji zadań oświatowych        w roku szkolnym 2024/2025 </vt:lpstr>
      <vt:lpstr>   Miasto i Gmina Prabuty    Informacja o stanie realizacji zadań oświatowych      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placówki oświatowe niepubliczne                     Informacja o stanie realizacji zadań oświatowych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Miasto i Gmina Prabuty Informacja o stanie realizacji zadań oświatowych  w roku szkolnym 2024/2025 </vt:lpstr>
      <vt:lpstr>    Miasto i Gmina Prabuty          Informacja o stanie realizacji zadań oświatowych  w roku szkolnym 2024/2025 </vt:lpstr>
      <vt:lpstr>Miasto i Gmina Prabuty Informacja o stanie realizacji zadań oświatowych w roku szkolnym 2024/2024 </vt:lpstr>
      <vt:lpstr>                 Miasto i Gmina Prabuty                             Informacja o stanie realizacji zadań oświatowych                     w roku szkolnym 2024/2025 </vt:lpstr>
      <vt:lpstr>                 Miasto i Gmina Prabuty                             Informacja o stanie realizacji zadań oświatowych                     w roku szkolnym 2024/2025 </vt:lpstr>
      <vt:lpstr>Miasto i Gmina Prabuty                      Informacja o stanie realizacji zadań oświatowych      w roku szkolnym 2024/2025</vt:lpstr>
      <vt:lpstr>Miasto i Gmina Prabuty                      Informacja o stanie realizacji zadań oświatowych      w roku szkolnym 2024/2025</vt:lpstr>
      <vt:lpstr>                 Miasto i Gmina Prabuty                             Informacja o stanie realizacji zadań oświatowych                     w roku szkolnym 2024/2025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Acer</dc:creator>
  <cp:lastModifiedBy>Palmira Trzcińska-Kowalska</cp:lastModifiedBy>
  <cp:revision>901</cp:revision>
  <cp:lastPrinted>2011-08-16T09:17:48Z</cp:lastPrinted>
  <dcterms:created xsi:type="dcterms:W3CDTF">2012-09-18T07:46:36Z</dcterms:created>
  <dcterms:modified xsi:type="dcterms:W3CDTF">2025-10-29T09:41:39Z</dcterms:modified>
</cp:coreProperties>
</file>